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03" r:id="rId2"/>
    <p:sldId id="256" r:id="rId3"/>
    <p:sldId id="258" r:id="rId4"/>
    <p:sldId id="259" r:id="rId5"/>
    <p:sldId id="260" r:id="rId6"/>
    <p:sldId id="293" r:id="rId7"/>
    <p:sldId id="274" r:id="rId8"/>
    <p:sldId id="261" r:id="rId9"/>
    <p:sldId id="263" r:id="rId10"/>
    <p:sldId id="262" r:id="rId11"/>
    <p:sldId id="264" r:id="rId12"/>
    <p:sldId id="265" r:id="rId13"/>
    <p:sldId id="272" r:id="rId14"/>
    <p:sldId id="271" r:id="rId15"/>
    <p:sldId id="273" r:id="rId16"/>
    <p:sldId id="266" r:id="rId17"/>
    <p:sldId id="267" r:id="rId18"/>
    <p:sldId id="268" r:id="rId19"/>
    <p:sldId id="269" r:id="rId20"/>
    <p:sldId id="275" r:id="rId21"/>
    <p:sldId id="276" r:id="rId22"/>
    <p:sldId id="277" r:id="rId23"/>
    <p:sldId id="278" r:id="rId24"/>
    <p:sldId id="297" r:id="rId25"/>
    <p:sldId id="298" r:id="rId26"/>
    <p:sldId id="279" r:id="rId27"/>
    <p:sldId id="290" r:id="rId28"/>
    <p:sldId id="291" r:id="rId29"/>
    <p:sldId id="294" r:id="rId30"/>
    <p:sldId id="280" r:id="rId31"/>
    <p:sldId id="283" r:id="rId32"/>
    <p:sldId id="281" r:id="rId33"/>
    <p:sldId id="282" r:id="rId34"/>
    <p:sldId id="302" r:id="rId35"/>
    <p:sldId id="284" r:id="rId36"/>
    <p:sldId id="285" r:id="rId37"/>
    <p:sldId id="286" r:id="rId38"/>
    <p:sldId id="289" r:id="rId39"/>
    <p:sldId id="287" r:id="rId40"/>
    <p:sldId id="288" r:id="rId41"/>
    <p:sldId id="292" r:id="rId42"/>
    <p:sldId id="295" r:id="rId43"/>
    <p:sldId id="296" r:id="rId44"/>
    <p:sldId id="299" r:id="rId45"/>
    <p:sldId id="300" r:id="rId46"/>
    <p:sldId id="301" r:id="rId47"/>
    <p:sldId id="270" r:id="rId4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17"/>
    <p:restoredTop sz="94646"/>
  </p:normalViewPr>
  <p:slideViewPr>
    <p:cSldViewPr snapToGrid="0">
      <p:cViewPr varScale="1">
        <p:scale>
          <a:sx n="104" d="100"/>
          <a:sy n="104" d="100"/>
        </p:scale>
        <p:origin x="58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1C70E-35B4-6C4F-A243-A395AF0A25CD}" type="datetimeFigureOut">
              <a:rPr lang="es-ES" smtClean="0"/>
              <a:t>19/02/2024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379B3-133A-E246-9A70-C6A85C0F60BE}" type="slidenum">
              <a:rPr lang="es-ES" smtClean="0"/>
              <a:t>‹Nº›</a:t>
            </a:fld>
            <a:endParaRPr lang="es-ES"/>
          </a:p>
        </p:txBody>
      </p:sp>
    </p:spTree>
    <p:extLst>
      <p:ext uri="{BB962C8B-B14F-4D97-AF65-F5344CB8AC3E}">
        <p14:creationId xmlns:p14="http://schemas.microsoft.com/office/powerpoint/2010/main" val="322061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4379B3-133A-E246-9A70-C6A85C0F60BE}" type="slidenum">
              <a:rPr lang="es-ES" smtClean="0"/>
              <a:t>2</a:t>
            </a:fld>
            <a:endParaRPr lang="es-ES"/>
          </a:p>
        </p:txBody>
      </p:sp>
    </p:spTree>
    <p:extLst>
      <p:ext uri="{BB962C8B-B14F-4D97-AF65-F5344CB8AC3E}">
        <p14:creationId xmlns:p14="http://schemas.microsoft.com/office/powerpoint/2010/main" val="425418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4379B3-133A-E246-9A70-C6A85C0F60BE}" type="slidenum">
              <a:rPr lang="es-ES" smtClean="0"/>
              <a:t>4</a:t>
            </a:fld>
            <a:endParaRPr lang="es-ES"/>
          </a:p>
        </p:txBody>
      </p:sp>
    </p:spTree>
    <p:extLst>
      <p:ext uri="{BB962C8B-B14F-4D97-AF65-F5344CB8AC3E}">
        <p14:creationId xmlns:p14="http://schemas.microsoft.com/office/powerpoint/2010/main" val="15537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4379B3-133A-E246-9A70-C6A85C0F60BE}" type="slidenum">
              <a:rPr lang="es-ES" smtClean="0"/>
              <a:t>15</a:t>
            </a:fld>
            <a:endParaRPr lang="es-ES"/>
          </a:p>
        </p:txBody>
      </p:sp>
    </p:spTree>
    <p:extLst>
      <p:ext uri="{BB962C8B-B14F-4D97-AF65-F5344CB8AC3E}">
        <p14:creationId xmlns:p14="http://schemas.microsoft.com/office/powerpoint/2010/main" val="26242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4379B3-133A-E246-9A70-C6A85C0F60BE}" type="slidenum">
              <a:rPr lang="es-ES" smtClean="0"/>
              <a:t>29</a:t>
            </a:fld>
            <a:endParaRPr lang="es-ES"/>
          </a:p>
        </p:txBody>
      </p:sp>
    </p:spTree>
    <p:extLst>
      <p:ext uri="{BB962C8B-B14F-4D97-AF65-F5344CB8AC3E}">
        <p14:creationId xmlns:p14="http://schemas.microsoft.com/office/powerpoint/2010/main" val="6817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98731-40E8-F59F-8518-0F434C3A185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C07F99A-063F-E153-BCBF-A486D67C1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81DF880-7777-99B6-262E-8228CFD2FFA6}"/>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5" name="Marcador de pie de página 4">
            <a:extLst>
              <a:ext uri="{FF2B5EF4-FFF2-40B4-BE49-F238E27FC236}">
                <a16:creationId xmlns:a16="http://schemas.microsoft.com/office/drawing/2014/main" id="{453419F6-40E0-AA08-78FC-8D50FC8040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C2B148-0ACA-0651-6F0C-001C4E0EA2BB}"/>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1134630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7AFBA5-31D7-3293-0746-543A8999135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933EA0-04B0-F585-30E0-F7E2684274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E356F6-3205-D5D0-E432-B71DB2FB4780}"/>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5" name="Marcador de pie de página 4">
            <a:extLst>
              <a:ext uri="{FF2B5EF4-FFF2-40B4-BE49-F238E27FC236}">
                <a16:creationId xmlns:a16="http://schemas.microsoft.com/office/drawing/2014/main" id="{B34A5632-6CEB-5815-2239-42BDEB61BE3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21F8FE-4989-E9D2-1BDD-0913D20947AF}"/>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2502838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948DCD-B6A2-B453-6FB9-73FC8247F2F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A49C0CB-85D7-C6BB-EF15-47CA1210CDA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5BE39B-7069-9AF6-6413-23DFFA3FAC73}"/>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5" name="Marcador de pie de página 4">
            <a:extLst>
              <a:ext uri="{FF2B5EF4-FFF2-40B4-BE49-F238E27FC236}">
                <a16:creationId xmlns:a16="http://schemas.microsoft.com/office/drawing/2014/main" id="{36175B07-4B45-1772-CCB0-4DEC80098D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740CF4-935D-4AFE-7BAD-9CF35A43F649}"/>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245397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319012-00FF-9392-E16D-B510E128FD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95CB860-5693-8A74-BC35-1A262A71158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C903E4-AD86-EB53-9538-6EB72D3E7804}"/>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5" name="Marcador de pie de página 4">
            <a:extLst>
              <a:ext uri="{FF2B5EF4-FFF2-40B4-BE49-F238E27FC236}">
                <a16:creationId xmlns:a16="http://schemas.microsoft.com/office/drawing/2014/main" id="{5544920C-F416-25B8-C7DE-69C0CBB665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6964DD-00A8-8EE4-5329-3BDFAE98FCCD}"/>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1802581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79CB8C-4EBF-91AD-305C-3CD98D4A68E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0F1D6E4-D548-8AE4-9E8C-0ACC0DC2D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ABEDD3-598A-F626-774A-86F90D91CD37}"/>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5" name="Marcador de pie de página 4">
            <a:extLst>
              <a:ext uri="{FF2B5EF4-FFF2-40B4-BE49-F238E27FC236}">
                <a16:creationId xmlns:a16="http://schemas.microsoft.com/office/drawing/2014/main" id="{16339193-550D-EBB6-A5A8-A106F7049B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76DC0F-02E8-201E-E9AE-8E965A768493}"/>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2228465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571E6E-1D8D-C6B6-6D9B-1A250EEA334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AB8B13-7AEF-78DC-E615-6C39635B97D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12EA418-4649-9522-8AF0-C719AF4F9D0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D22997F-4F77-4E4F-8C49-00A3BE489E2F}"/>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6" name="Marcador de pie de página 5">
            <a:extLst>
              <a:ext uri="{FF2B5EF4-FFF2-40B4-BE49-F238E27FC236}">
                <a16:creationId xmlns:a16="http://schemas.microsoft.com/office/drawing/2014/main" id="{D5733878-6ECB-A113-7780-4027E6BDCF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D50A1D-DBC5-910F-E592-27CE4E55E222}"/>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206066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A7BA3-C51A-E3E8-5340-A9F1072FB2C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902A75-BD3A-4580-44C5-9D7FCE1E0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F658CC-1541-CB4D-2ED2-302FA214EF1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B4815EB-AFAA-08BD-C85C-D6FE4BD219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D172B0-8CF7-829F-9C43-3C2580CB08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F7FBC69-1156-455B-CAD0-A848B5FAC492}"/>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8" name="Marcador de pie de página 7">
            <a:extLst>
              <a:ext uri="{FF2B5EF4-FFF2-40B4-BE49-F238E27FC236}">
                <a16:creationId xmlns:a16="http://schemas.microsoft.com/office/drawing/2014/main" id="{A574529C-5FBF-C7FD-4241-C8F85ACC69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98CD689-B05F-72C6-7AAE-D40C422140F9}"/>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39261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BDE3D4-C769-1F22-F875-CBC40FD41BC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368DFAA-1776-1236-F46A-78F7E8D27DDD}"/>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4" name="Marcador de pie de página 3">
            <a:extLst>
              <a:ext uri="{FF2B5EF4-FFF2-40B4-BE49-F238E27FC236}">
                <a16:creationId xmlns:a16="http://schemas.microsoft.com/office/drawing/2014/main" id="{485A8F92-0BB5-309D-5FD6-E06FC84EA1C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BF93ABA-A699-4F4E-B39B-1707EF547E07}"/>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117258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2EE119-3B9E-91DE-B8B1-E045BDA7FDB7}"/>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3" name="Marcador de pie de página 2">
            <a:extLst>
              <a:ext uri="{FF2B5EF4-FFF2-40B4-BE49-F238E27FC236}">
                <a16:creationId xmlns:a16="http://schemas.microsoft.com/office/drawing/2014/main" id="{308FE07F-0519-7804-7808-3169124593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8C448A0-F9DA-4AD1-DD96-DA115C0CDA5C}"/>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1885339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2FACDD-79DB-CA55-D6FE-0ADAE9DFBB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5B4C0A-A97C-0F57-C4B1-68E3E1C37F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9A0F3CF-A0F0-1017-58D6-052E4D5C7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0DF33E-6445-2A89-21DE-7EA4ED5275DC}"/>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6" name="Marcador de pie de página 5">
            <a:extLst>
              <a:ext uri="{FF2B5EF4-FFF2-40B4-BE49-F238E27FC236}">
                <a16:creationId xmlns:a16="http://schemas.microsoft.com/office/drawing/2014/main" id="{04F1F958-4BA3-2E15-A6C9-4E671361A81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C10D78-76AB-0CAB-8178-ECC276B9B029}"/>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2400400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5BB6EC-6E1C-1DE7-0568-F0B05E821D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725AC26-6940-3C70-F11F-63672A1A41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63AF728-A4C9-8B3B-E5BC-A5EE54E46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0126BA-5785-8C3A-D6C8-F565462EA51E}"/>
              </a:ext>
            </a:extLst>
          </p:cNvPr>
          <p:cNvSpPr>
            <a:spLocks noGrp="1"/>
          </p:cNvSpPr>
          <p:nvPr>
            <p:ph type="dt" sz="half" idx="10"/>
          </p:nvPr>
        </p:nvSpPr>
        <p:spPr/>
        <p:txBody>
          <a:bodyPr/>
          <a:lstStyle/>
          <a:p>
            <a:fld id="{57DBFA2D-378F-334B-9644-DB6737E57DD8}" type="datetimeFigureOut">
              <a:rPr lang="es-ES" smtClean="0"/>
              <a:t>19/02/2024</a:t>
            </a:fld>
            <a:endParaRPr lang="es-ES"/>
          </a:p>
        </p:txBody>
      </p:sp>
      <p:sp>
        <p:nvSpPr>
          <p:cNvPr id="6" name="Marcador de pie de página 5">
            <a:extLst>
              <a:ext uri="{FF2B5EF4-FFF2-40B4-BE49-F238E27FC236}">
                <a16:creationId xmlns:a16="http://schemas.microsoft.com/office/drawing/2014/main" id="{1E460D46-5EB3-EBA9-5B48-9F762F1833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08DC1E-0526-B393-53B9-237F8D1D176D}"/>
              </a:ext>
            </a:extLst>
          </p:cNvPr>
          <p:cNvSpPr>
            <a:spLocks noGrp="1"/>
          </p:cNvSpPr>
          <p:nvPr>
            <p:ph type="sldNum" sz="quarter" idx="12"/>
          </p:nvPr>
        </p:nvSpPr>
        <p:spPr/>
        <p:txBody>
          <a:bodyPr/>
          <a:lstStyle/>
          <a:p>
            <a:fld id="{DCF73525-AAF2-A142-8BE7-17F1A0B2294A}" type="slidenum">
              <a:rPr lang="es-ES" smtClean="0"/>
              <a:t>‹Nº›</a:t>
            </a:fld>
            <a:endParaRPr lang="es-ES"/>
          </a:p>
        </p:txBody>
      </p:sp>
    </p:spTree>
    <p:extLst>
      <p:ext uri="{BB962C8B-B14F-4D97-AF65-F5344CB8AC3E}">
        <p14:creationId xmlns:p14="http://schemas.microsoft.com/office/powerpoint/2010/main" val="16813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C6DF9A4-E641-A924-9197-D6A778176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EA37290-5512-81BA-3F38-3E4FBAF59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3422BE-3AFF-61BA-31DA-8E3E2BAFD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DBFA2D-378F-334B-9644-DB6737E57DD8}" type="datetimeFigureOut">
              <a:rPr lang="es-ES" smtClean="0"/>
              <a:t>19/02/2024</a:t>
            </a:fld>
            <a:endParaRPr lang="es-ES"/>
          </a:p>
        </p:txBody>
      </p:sp>
      <p:sp>
        <p:nvSpPr>
          <p:cNvPr id="5" name="Marcador de pie de página 4">
            <a:extLst>
              <a:ext uri="{FF2B5EF4-FFF2-40B4-BE49-F238E27FC236}">
                <a16:creationId xmlns:a16="http://schemas.microsoft.com/office/drawing/2014/main" id="{9C5CB30D-AE26-5E7B-9A61-42BCDD7CC9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8FF338F-278F-148E-66E2-CD178E457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73525-AAF2-A142-8BE7-17F1A0B2294A}" type="slidenum">
              <a:rPr lang="es-ES" smtClean="0"/>
              <a:t>‹Nº›</a:t>
            </a:fld>
            <a:endParaRPr lang="es-ES"/>
          </a:p>
        </p:txBody>
      </p:sp>
    </p:spTree>
    <p:extLst>
      <p:ext uri="{BB962C8B-B14F-4D97-AF65-F5344CB8AC3E}">
        <p14:creationId xmlns:p14="http://schemas.microsoft.com/office/powerpoint/2010/main" val="2252832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sevi.net/user/profile/admin" TargetMode="Externa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riodistadigital.com/2021/09/21/" TargetMode="External"/><Relationship Id="rId2" Type="http://schemas.openxmlformats.org/officeDocument/2006/relationships/hyperlink" Target="https://www.periodistadigital.com/por-todo-lo-alto/autores/brigida-gallego/" TargetMode="Externa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s://www.periodistadigital.com/2021/09/21/" TargetMode="External"/><Relationship Id="rId2" Type="http://schemas.openxmlformats.org/officeDocument/2006/relationships/hyperlink" Target="https://www.periodistadigital.com/por-todo-lo-alto/autores/brigida-gallego/" TargetMode="Externa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hyperlink" Target="https://www.vozpopuli.com/" TargetMode="Externa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vozpopuli.com/" TargetMode="Externa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vozpopuli.com/" TargetMode="Externa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hyperlink" Target="https://www.ribeiro.win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vozpopuli.co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hyperlink" Target="https://www.ribeiro.wine/es/" TargetMode="Externa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s://www.elespanol.com/cocinillas/recetas/pizzas-hamburguesas-y-sandwiches/20210721/hamburguesa-salsa-bacon-especial-receta-disfrutar-ninos/1002390810896_30.html" TargetMode="External"/><Relationship Id="rId2" Type="http://schemas.openxmlformats.org/officeDocument/2006/relationships/hyperlink" Target="https://www.elespanol.com/cocinillas/recetas/carne/20180913/hamburguesas-alien-pollo-espinacas-crecer-sanos-fuertes/1001350914896_30.html"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hyperlink" Target="https://www.elespanol.com/cocinillas/vinos/" TargetMode="Externa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elespanol.com/cocinillas/vinos/" TargetMode="Externa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sevi.net/user/profile/admin" TargetMode="Externa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gastronomistas.com/seccion/beber/" TargetMode="Externa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hyperlink" Target="https://www.gastronomistas.com/author/cristina-barbero/"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obremesa.es/art/5023/eduardo-pena-la-vista-2018"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hyperlink" Target="https://www.bodegaeduardopenha.es/nw/"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gastroactitud.com/bar/vinos/blanco/" TargetMode="External"/><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hyperlink" Target="https://www.gastroactitud.com/el-bar/"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bodegaeduardopenha.es/nw/" TargetMode="External"/><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hyperlink" Target="https://www.foodswinesfromspain.com/en/wine/regions/green-spain/ribeiro-d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larazon.es/autor/asanchezmagro/"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58C6310-0044-76D7-E4D7-4A987D7C3873}"/>
              </a:ext>
            </a:extLst>
          </p:cNvPr>
          <p:cNvPicPr>
            <a:picLocks noChangeAspect="1"/>
          </p:cNvPicPr>
          <p:nvPr/>
        </p:nvPicPr>
        <p:blipFill rotWithShape="1">
          <a:blip r:embed="rId2"/>
          <a:srcRect l="7904" r="8718"/>
          <a:stretch/>
        </p:blipFill>
        <p:spPr>
          <a:xfrm rot="5400000">
            <a:off x="7449611" y="321125"/>
            <a:ext cx="3516464" cy="5968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a:extLst>
              <a:ext uri="{FF2B5EF4-FFF2-40B4-BE49-F238E27FC236}">
                <a16:creationId xmlns:a16="http://schemas.microsoft.com/office/drawing/2014/main" id="{CD56F1AC-5481-7D82-B5E4-1E59C0BACF16}"/>
              </a:ext>
            </a:extLst>
          </p:cNvPr>
          <p:cNvPicPr>
            <a:picLocks noChangeAspect="1"/>
          </p:cNvPicPr>
          <p:nvPr/>
        </p:nvPicPr>
        <p:blipFill rotWithShape="1">
          <a:blip r:embed="rId3"/>
          <a:srcRect l="16622" t="12252" r="16725" b="11381"/>
          <a:stretch/>
        </p:blipFill>
        <p:spPr>
          <a:xfrm rot="5400000">
            <a:off x="1392522" y="-1004124"/>
            <a:ext cx="3382291" cy="548395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Imagen 8">
            <a:extLst>
              <a:ext uri="{FF2B5EF4-FFF2-40B4-BE49-F238E27FC236}">
                <a16:creationId xmlns:a16="http://schemas.microsoft.com/office/drawing/2014/main" id="{D15DD625-C060-C95D-0468-5127D0615BC9}"/>
              </a:ext>
            </a:extLst>
          </p:cNvPr>
          <p:cNvPicPr>
            <a:picLocks noChangeAspect="1"/>
          </p:cNvPicPr>
          <p:nvPr/>
        </p:nvPicPr>
        <p:blipFill>
          <a:blip r:embed="rId4"/>
          <a:stretch>
            <a:fillRect/>
          </a:stretch>
        </p:blipFill>
        <p:spPr>
          <a:xfrm>
            <a:off x="0" y="3516467"/>
            <a:ext cx="5968316" cy="3341533"/>
          </a:xfrm>
          <a:prstGeom prst="ellipse">
            <a:avLst/>
          </a:prstGeom>
          <a:ln>
            <a:noFill/>
          </a:ln>
          <a:effectLst>
            <a:softEdge rad="112500"/>
          </a:effectLst>
        </p:spPr>
      </p:pic>
      <p:pic>
        <p:nvPicPr>
          <p:cNvPr id="10" name="Picture 9" descr="Bodega Eduardo Peña">
            <a:extLst>
              <a:ext uri="{FF2B5EF4-FFF2-40B4-BE49-F238E27FC236}">
                <a16:creationId xmlns:a16="http://schemas.microsoft.com/office/drawing/2014/main" id="{E7B53FD0-221C-C3CE-8F69-238A41458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512" y="5446875"/>
            <a:ext cx="3224650" cy="127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02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67F5BCF-B66B-B669-1684-9329F90C3E3F}"/>
              </a:ext>
            </a:extLst>
          </p:cNvPr>
          <p:cNvPicPr>
            <a:picLocks noChangeAspect="1"/>
          </p:cNvPicPr>
          <p:nvPr/>
        </p:nvPicPr>
        <p:blipFill>
          <a:blip r:embed="rId2"/>
          <a:stretch>
            <a:fillRect/>
          </a:stretch>
        </p:blipFill>
        <p:spPr>
          <a:xfrm rot="2272792">
            <a:off x="5461230" y="2271588"/>
            <a:ext cx="7145029" cy="1102497"/>
          </a:xfrm>
          <a:prstGeom prst="rect">
            <a:avLst/>
          </a:prstGeom>
          <a:ln>
            <a:solidFill>
              <a:schemeClr val="tx1"/>
            </a:solidFill>
          </a:ln>
        </p:spPr>
      </p:pic>
      <p:pic>
        <p:nvPicPr>
          <p:cNvPr id="3" name="Imagen 2">
            <a:extLst>
              <a:ext uri="{FF2B5EF4-FFF2-40B4-BE49-F238E27FC236}">
                <a16:creationId xmlns:a16="http://schemas.microsoft.com/office/drawing/2014/main" id="{6094DDA2-3068-3857-3424-2D73739DBCA7}"/>
              </a:ext>
            </a:extLst>
          </p:cNvPr>
          <p:cNvPicPr>
            <a:picLocks noChangeAspect="1"/>
          </p:cNvPicPr>
          <p:nvPr/>
        </p:nvPicPr>
        <p:blipFill>
          <a:blip r:embed="rId3"/>
          <a:stretch>
            <a:fillRect/>
          </a:stretch>
        </p:blipFill>
        <p:spPr>
          <a:xfrm>
            <a:off x="512512" y="1509579"/>
            <a:ext cx="5037195" cy="4730583"/>
          </a:xfrm>
          <a:prstGeom prst="rect">
            <a:avLst/>
          </a:prstGeom>
          <a:ln>
            <a:solidFill>
              <a:schemeClr val="tx1"/>
            </a:solidFill>
          </a:ln>
        </p:spPr>
      </p:pic>
    </p:spTree>
    <p:extLst>
      <p:ext uri="{BB962C8B-B14F-4D97-AF65-F5344CB8AC3E}">
        <p14:creationId xmlns:p14="http://schemas.microsoft.com/office/powerpoint/2010/main" val="201169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0B71BF8-770A-F60A-67A3-D33B1D2FDF0D}"/>
              </a:ext>
            </a:extLst>
          </p:cNvPr>
          <p:cNvPicPr>
            <a:picLocks noChangeAspect="1"/>
          </p:cNvPicPr>
          <p:nvPr/>
        </p:nvPicPr>
        <p:blipFill>
          <a:blip r:embed="rId2"/>
          <a:stretch>
            <a:fillRect/>
          </a:stretch>
        </p:blipFill>
        <p:spPr>
          <a:xfrm>
            <a:off x="667265" y="695251"/>
            <a:ext cx="8497963" cy="12845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n 2">
            <a:extLst>
              <a:ext uri="{FF2B5EF4-FFF2-40B4-BE49-F238E27FC236}">
                <a16:creationId xmlns:a16="http://schemas.microsoft.com/office/drawing/2014/main" id="{98BFA232-014F-CBF5-55F6-900B0F148873}"/>
              </a:ext>
            </a:extLst>
          </p:cNvPr>
          <p:cNvPicPr>
            <a:picLocks noChangeAspect="1"/>
          </p:cNvPicPr>
          <p:nvPr/>
        </p:nvPicPr>
        <p:blipFill>
          <a:blip r:embed="rId3"/>
          <a:stretch>
            <a:fillRect/>
          </a:stretch>
        </p:blipFill>
        <p:spPr>
          <a:xfrm>
            <a:off x="4833891" y="1309816"/>
            <a:ext cx="5778293" cy="55481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219581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3927D0-3FB5-A670-33FB-90064D823AD4}"/>
              </a:ext>
            </a:extLst>
          </p:cNvPr>
          <p:cNvPicPr>
            <a:picLocks noChangeAspect="1"/>
          </p:cNvPicPr>
          <p:nvPr/>
        </p:nvPicPr>
        <p:blipFill>
          <a:blip r:embed="rId2"/>
          <a:stretch>
            <a:fillRect/>
          </a:stretch>
        </p:blipFill>
        <p:spPr>
          <a:xfrm>
            <a:off x="728061" y="531340"/>
            <a:ext cx="3885127" cy="52516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n 2">
            <a:extLst>
              <a:ext uri="{FF2B5EF4-FFF2-40B4-BE49-F238E27FC236}">
                <a16:creationId xmlns:a16="http://schemas.microsoft.com/office/drawing/2014/main" id="{1FCE5055-34DD-D0E9-6C9F-12727C10C17F}"/>
              </a:ext>
            </a:extLst>
          </p:cNvPr>
          <p:cNvPicPr>
            <a:picLocks noChangeAspect="1"/>
          </p:cNvPicPr>
          <p:nvPr/>
        </p:nvPicPr>
        <p:blipFill>
          <a:blip r:embed="rId3"/>
          <a:stretch>
            <a:fillRect/>
          </a:stretch>
        </p:blipFill>
        <p:spPr>
          <a:xfrm>
            <a:off x="7077145" y="174641"/>
            <a:ext cx="4386794" cy="56083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053540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D8BD3D-3BCC-AEC1-3AAE-52859A5BED81}"/>
              </a:ext>
            </a:extLst>
          </p:cNvPr>
          <p:cNvPicPr>
            <a:picLocks noChangeAspect="1"/>
          </p:cNvPicPr>
          <p:nvPr/>
        </p:nvPicPr>
        <p:blipFill>
          <a:blip r:embed="rId2"/>
          <a:stretch>
            <a:fillRect/>
          </a:stretch>
        </p:blipFill>
        <p:spPr>
          <a:xfrm>
            <a:off x="2681599" y="-1000897"/>
            <a:ext cx="6234433" cy="785889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5826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57A9773-68BE-1487-A3B7-A143FF9B4712}"/>
              </a:ext>
            </a:extLst>
          </p:cNvPr>
          <p:cNvPicPr>
            <a:picLocks noChangeAspect="1"/>
          </p:cNvPicPr>
          <p:nvPr/>
        </p:nvPicPr>
        <p:blipFill rotWithShape="1">
          <a:blip r:embed="rId2"/>
          <a:srcRect l="4273" r="2758"/>
          <a:stretch/>
        </p:blipFill>
        <p:spPr>
          <a:xfrm>
            <a:off x="530000" y="399053"/>
            <a:ext cx="4896676" cy="3958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n 2">
            <a:extLst>
              <a:ext uri="{FF2B5EF4-FFF2-40B4-BE49-F238E27FC236}">
                <a16:creationId xmlns:a16="http://schemas.microsoft.com/office/drawing/2014/main" id="{8B8F9C04-0516-A64A-4814-0BF6D551CF9E}"/>
              </a:ext>
            </a:extLst>
          </p:cNvPr>
          <p:cNvPicPr>
            <a:picLocks noChangeAspect="1"/>
          </p:cNvPicPr>
          <p:nvPr/>
        </p:nvPicPr>
        <p:blipFill>
          <a:blip r:embed="rId3"/>
          <a:stretch>
            <a:fillRect/>
          </a:stretch>
        </p:blipFill>
        <p:spPr>
          <a:xfrm>
            <a:off x="7575333" y="0"/>
            <a:ext cx="2821144" cy="3387639"/>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AB736D84-691F-767C-A427-D4558BCD42F5}"/>
              </a:ext>
            </a:extLst>
          </p:cNvPr>
          <p:cNvPicPr>
            <a:picLocks noChangeAspect="1"/>
          </p:cNvPicPr>
          <p:nvPr/>
        </p:nvPicPr>
        <p:blipFill>
          <a:blip r:embed="rId4"/>
          <a:stretch>
            <a:fillRect/>
          </a:stretch>
        </p:blipFill>
        <p:spPr>
          <a:xfrm>
            <a:off x="6210955" y="3429000"/>
            <a:ext cx="5549900" cy="3276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8658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089B9A-8C6C-15D2-312C-C44DAB917B10}"/>
              </a:ext>
            </a:extLst>
          </p:cNvPr>
          <p:cNvPicPr>
            <a:picLocks noChangeAspect="1"/>
          </p:cNvPicPr>
          <p:nvPr/>
        </p:nvPicPr>
        <p:blipFill rotWithShape="1">
          <a:blip r:embed="rId3"/>
          <a:srcRect l="4050" t="7747" r="2299" b="1982"/>
          <a:stretch/>
        </p:blipFill>
        <p:spPr>
          <a:xfrm>
            <a:off x="447184" y="271848"/>
            <a:ext cx="3296912" cy="42136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74E98F9F-CD2F-CB01-7D24-53ED9A87B601}"/>
              </a:ext>
            </a:extLst>
          </p:cNvPr>
          <p:cNvPicPr>
            <a:picLocks noChangeAspect="1"/>
          </p:cNvPicPr>
          <p:nvPr/>
        </p:nvPicPr>
        <p:blipFill rotWithShape="1">
          <a:blip r:embed="rId4"/>
          <a:srcRect l="22752" t="4868" r="22346" b="7604"/>
          <a:stretch/>
        </p:blipFill>
        <p:spPr>
          <a:xfrm>
            <a:off x="4880920" y="271848"/>
            <a:ext cx="2224216" cy="27679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1CB47FF-2A87-79BB-2615-4FEA731E7C97}"/>
              </a:ext>
            </a:extLst>
          </p:cNvPr>
          <p:cNvPicPr>
            <a:picLocks noChangeAspect="1"/>
          </p:cNvPicPr>
          <p:nvPr/>
        </p:nvPicPr>
        <p:blipFill rotWithShape="1">
          <a:blip r:embed="rId5"/>
          <a:srcRect b="2090"/>
          <a:stretch/>
        </p:blipFill>
        <p:spPr>
          <a:xfrm>
            <a:off x="7797326" y="271848"/>
            <a:ext cx="4287582" cy="6257333"/>
          </a:xfrm>
          <a:prstGeom prst="rect">
            <a:avLst/>
          </a:prstGeom>
          <a:ln w="12700" cap="rnd">
            <a:solidFill>
              <a:schemeClr val="tx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6411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331BDD-754C-556D-BD85-7CF148F4CE2F}"/>
              </a:ext>
            </a:extLst>
          </p:cNvPr>
          <p:cNvPicPr>
            <a:picLocks noChangeAspect="1"/>
          </p:cNvPicPr>
          <p:nvPr/>
        </p:nvPicPr>
        <p:blipFill>
          <a:blip r:embed="rId2"/>
          <a:stretch>
            <a:fillRect/>
          </a:stretch>
        </p:blipFill>
        <p:spPr>
          <a:xfrm>
            <a:off x="1031996" y="327455"/>
            <a:ext cx="3178915" cy="47264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n 2">
            <a:extLst>
              <a:ext uri="{FF2B5EF4-FFF2-40B4-BE49-F238E27FC236}">
                <a16:creationId xmlns:a16="http://schemas.microsoft.com/office/drawing/2014/main" id="{782B5451-BDA2-3017-9CAB-EA74F7B5EBD0}"/>
              </a:ext>
            </a:extLst>
          </p:cNvPr>
          <p:cNvPicPr>
            <a:picLocks noChangeAspect="1"/>
          </p:cNvPicPr>
          <p:nvPr/>
        </p:nvPicPr>
        <p:blipFill>
          <a:blip r:embed="rId3"/>
          <a:stretch>
            <a:fillRect/>
          </a:stretch>
        </p:blipFill>
        <p:spPr>
          <a:xfrm>
            <a:off x="8077299" y="-143982"/>
            <a:ext cx="3661688" cy="26585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5" name="Picture 1" descr="page4image26367056">
            <a:extLst>
              <a:ext uri="{FF2B5EF4-FFF2-40B4-BE49-F238E27FC236}">
                <a16:creationId xmlns:a16="http://schemas.microsoft.com/office/drawing/2014/main" id="{23A4CC1D-41F1-1319-4974-6B20EA94C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049" y="1569721"/>
            <a:ext cx="4639617" cy="55013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3285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BA6AB0F-3BA0-D8BC-20A2-75B84FAC7936}"/>
              </a:ext>
            </a:extLst>
          </p:cNvPr>
          <p:cNvPicPr>
            <a:picLocks noChangeAspect="1"/>
          </p:cNvPicPr>
          <p:nvPr/>
        </p:nvPicPr>
        <p:blipFill rotWithShape="1">
          <a:blip r:embed="rId2"/>
          <a:srcRect l="9742" r="10214"/>
          <a:stretch/>
        </p:blipFill>
        <p:spPr>
          <a:xfrm>
            <a:off x="682031" y="249096"/>
            <a:ext cx="3086777" cy="42038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n 2">
            <a:extLst>
              <a:ext uri="{FF2B5EF4-FFF2-40B4-BE49-F238E27FC236}">
                <a16:creationId xmlns:a16="http://schemas.microsoft.com/office/drawing/2014/main" id="{08A96DE0-145D-2D51-D28A-21D59A0298AC}"/>
              </a:ext>
            </a:extLst>
          </p:cNvPr>
          <p:cNvPicPr>
            <a:picLocks noChangeAspect="1"/>
          </p:cNvPicPr>
          <p:nvPr/>
        </p:nvPicPr>
        <p:blipFill>
          <a:blip r:embed="rId3"/>
          <a:stretch>
            <a:fillRect/>
          </a:stretch>
        </p:blipFill>
        <p:spPr>
          <a:xfrm>
            <a:off x="1582967" y="4586515"/>
            <a:ext cx="3351730" cy="242879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Imagen 3">
            <a:extLst>
              <a:ext uri="{FF2B5EF4-FFF2-40B4-BE49-F238E27FC236}">
                <a16:creationId xmlns:a16="http://schemas.microsoft.com/office/drawing/2014/main" id="{6373C11A-D1B2-C6FB-6B27-EE98DF26D87B}"/>
              </a:ext>
            </a:extLst>
          </p:cNvPr>
          <p:cNvPicPr>
            <a:picLocks noChangeAspect="1"/>
          </p:cNvPicPr>
          <p:nvPr/>
        </p:nvPicPr>
        <p:blipFill>
          <a:blip r:embed="rId4"/>
          <a:stretch>
            <a:fillRect/>
          </a:stretch>
        </p:blipFill>
        <p:spPr>
          <a:xfrm>
            <a:off x="5532118" y="378790"/>
            <a:ext cx="5853353" cy="43934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70666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1EE109-A72B-9C27-D816-ABAF72A79F9B}"/>
              </a:ext>
            </a:extLst>
          </p:cNvPr>
          <p:cNvPicPr>
            <a:picLocks noChangeAspect="1"/>
          </p:cNvPicPr>
          <p:nvPr/>
        </p:nvPicPr>
        <p:blipFill>
          <a:blip r:embed="rId2"/>
          <a:stretch>
            <a:fillRect/>
          </a:stretch>
        </p:blipFill>
        <p:spPr>
          <a:xfrm>
            <a:off x="753762" y="395417"/>
            <a:ext cx="4144487" cy="52739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 name="Imagen 2">
            <a:extLst>
              <a:ext uri="{FF2B5EF4-FFF2-40B4-BE49-F238E27FC236}">
                <a16:creationId xmlns:a16="http://schemas.microsoft.com/office/drawing/2014/main" id="{710B4E40-488F-4BB9-8570-987D03E826BC}"/>
              </a:ext>
            </a:extLst>
          </p:cNvPr>
          <p:cNvPicPr>
            <a:picLocks noChangeAspect="1"/>
          </p:cNvPicPr>
          <p:nvPr/>
        </p:nvPicPr>
        <p:blipFill rotWithShape="1">
          <a:blip r:embed="rId3"/>
          <a:srcRect l="2114" t="1261"/>
          <a:stretch/>
        </p:blipFill>
        <p:spPr>
          <a:xfrm>
            <a:off x="6450227" y="43248"/>
            <a:ext cx="5110764" cy="6771503"/>
          </a:xfrm>
          <a:prstGeom prst="rect">
            <a:avLst/>
          </a:prstGeom>
          <a:ln>
            <a:solidFill>
              <a:schemeClr val="tx1"/>
            </a:solidFill>
          </a:ln>
        </p:spPr>
      </p:pic>
    </p:spTree>
    <p:extLst>
      <p:ext uri="{BB962C8B-B14F-4D97-AF65-F5344CB8AC3E}">
        <p14:creationId xmlns:p14="http://schemas.microsoft.com/office/powerpoint/2010/main" val="131692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60F8AA-7DFD-FE86-69C1-4ECA827BE819}"/>
              </a:ext>
            </a:extLst>
          </p:cNvPr>
          <p:cNvPicPr>
            <a:picLocks noChangeAspect="1"/>
          </p:cNvPicPr>
          <p:nvPr/>
        </p:nvPicPr>
        <p:blipFill>
          <a:blip r:embed="rId2"/>
          <a:stretch>
            <a:fillRect/>
          </a:stretch>
        </p:blipFill>
        <p:spPr>
          <a:xfrm>
            <a:off x="715660" y="358346"/>
            <a:ext cx="2931299" cy="3991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n 2">
            <a:extLst>
              <a:ext uri="{FF2B5EF4-FFF2-40B4-BE49-F238E27FC236}">
                <a16:creationId xmlns:a16="http://schemas.microsoft.com/office/drawing/2014/main" id="{8D1279D2-0CC6-C304-8D89-D876F54C1CC1}"/>
              </a:ext>
            </a:extLst>
          </p:cNvPr>
          <p:cNvPicPr>
            <a:picLocks noChangeAspect="1"/>
          </p:cNvPicPr>
          <p:nvPr/>
        </p:nvPicPr>
        <p:blipFill>
          <a:blip r:embed="rId3"/>
          <a:stretch>
            <a:fillRect/>
          </a:stretch>
        </p:blipFill>
        <p:spPr>
          <a:xfrm>
            <a:off x="4050957" y="700978"/>
            <a:ext cx="3629969" cy="16003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n 3">
            <a:extLst>
              <a:ext uri="{FF2B5EF4-FFF2-40B4-BE49-F238E27FC236}">
                <a16:creationId xmlns:a16="http://schemas.microsoft.com/office/drawing/2014/main" id="{F4D6483C-FE0A-E178-3743-445C28AE0A61}"/>
              </a:ext>
            </a:extLst>
          </p:cNvPr>
          <p:cNvPicPr>
            <a:picLocks noChangeAspect="1"/>
          </p:cNvPicPr>
          <p:nvPr/>
        </p:nvPicPr>
        <p:blipFill>
          <a:blip r:embed="rId4"/>
          <a:stretch>
            <a:fillRect/>
          </a:stretch>
        </p:blipFill>
        <p:spPr>
          <a:xfrm>
            <a:off x="2723269" y="3783913"/>
            <a:ext cx="8842718" cy="271574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Imagen 4">
            <a:extLst>
              <a:ext uri="{FF2B5EF4-FFF2-40B4-BE49-F238E27FC236}">
                <a16:creationId xmlns:a16="http://schemas.microsoft.com/office/drawing/2014/main" id="{4A851565-02D4-304B-9FAF-7FD82FA5CCF2}"/>
              </a:ext>
            </a:extLst>
          </p:cNvPr>
          <p:cNvPicPr>
            <a:picLocks noChangeAspect="1"/>
          </p:cNvPicPr>
          <p:nvPr/>
        </p:nvPicPr>
        <p:blipFill>
          <a:blip r:embed="rId5"/>
          <a:stretch>
            <a:fillRect/>
          </a:stretch>
        </p:blipFill>
        <p:spPr>
          <a:xfrm>
            <a:off x="8084925" y="358346"/>
            <a:ext cx="4029573" cy="2715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64810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36F5C6B-F47D-11CB-D9E6-A8034161505F}"/>
              </a:ext>
            </a:extLst>
          </p:cNvPr>
          <p:cNvPicPr>
            <a:picLocks noChangeAspect="1"/>
          </p:cNvPicPr>
          <p:nvPr/>
        </p:nvPicPr>
        <p:blipFill rotWithShape="1">
          <a:blip r:embed="rId3"/>
          <a:srcRect l="7954" r="9775"/>
          <a:stretch/>
        </p:blipFill>
        <p:spPr>
          <a:xfrm rot="5400000">
            <a:off x="2612569" y="-2612569"/>
            <a:ext cx="6981567" cy="12206709"/>
          </a:xfrm>
          <a:prstGeom prst="rect">
            <a:avLst/>
          </a:prstGeom>
        </p:spPr>
      </p:pic>
    </p:spTree>
    <p:extLst>
      <p:ext uri="{BB962C8B-B14F-4D97-AF65-F5344CB8AC3E}">
        <p14:creationId xmlns:p14="http://schemas.microsoft.com/office/powerpoint/2010/main" val="31167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photo: )">
            <a:extLst>
              <a:ext uri="{FF2B5EF4-FFF2-40B4-BE49-F238E27FC236}">
                <a16:creationId xmlns:a16="http://schemas.microsoft.com/office/drawing/2014/main" id="{D698A4DC-51C4-2237-F020-9DA0CB37B1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36"/>
          <a:stretch/>
        </p:blipFill>
        <p:spPr bwMode="auto">
          <a:xfrm>
            <a:off x="8749862" y="2271460"/>
            <a:ext cx="3221421" cy="3265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CB669C3-C6DA-4E84-028E-3019F1D2DA43}"/>
              </a:ext>
            </a:extLst>
          </p:cNvPr>
          <p:cNvSpPr txBox="1"/>
          <p:nvPr/>
        </p:nvSpPr>
        <p:spPr>
          <a:xfrm>
            <a:off x="932934" y="385590"/>
            <a:ext cx="10497066" cy="830997"/>
          </a:xfrm>
          <a:noFill/>
          <a:ln>
            <a:solidFill>
              <a:schemeClr val="tx1"/>
            </a:solidFill>
          </a:ln>
        </p:spPr>
        <p:txBody>
          <a:bodyPr wrap="square">
            <a:spAutoFit/>
          </a:bodyPr>
          <a:lstStyle/>
          <a:p>
            <a:pPr algn="l"/>
            <a:r>
              <a:rPr lang="es-ES" sz="2400" b="0" i="0" dirty="0">
                <a:solidFill>
                  <a:srgbClr val="464646"/>
                </a:solidFill>
                <a:effectLst/>
                <a:latin typeface="Georgia" panose="02040502050405020303" pitchFamily="18" charset="0"/>
              </a:rPr>
              <a:t>Eduardo Peña La Vista 2018, Albariño y </a:t>
            </a:r>
            <a:r>
              <a:rPr lang="es-ES" sz="2400" b="0" i="0" dirty="0" err="1">
                <a:solidFill>
                  <a:srgbClr val="464646"/>
                </a:solidFill>
                <a:effectLst/>
                <a:latin typeface="Georgia" panose="02040502050405020303" pitchFamily="18" charset="0"/>
              </a:rPr>
              <a:t>Treixadura</a:t>
            </a:r>
            <a:r>
              <a:rPr lang="es-ES" sz="2400" b="0" i="0" dirty="0">
                <a:solidFill>
                  <a:srgbClr val="464646"/>
                </a:solidFill>
                <a:effectLst/>
                <a:latin typeface="Georgia" panose="02040502050405020303" pitchFamily="18" charset="0"/>
              </a:rPr>
              <a:t> con gran estructura</a:t>
            </a:r>
          </a:p>
          <a:p>
            <a:pPr algn="l"/>
            <a:r>
              <a:rPr lang="es-ES" sz="2400" b="0" i="0" dirty="0">
                <a:solidFill>
                  <a:srgbClr val="636363"/>
                </a:solidFill>
                <a:effectLst/>
                <a:latin typeface="Georgia" panose="02040502050405020303" pitchFamily="18" charset="0"/>
              </a:rPr>
              <a:t>﻿Publicado el 15 Septiembre 2021 Por </a:t>
            </a:r>
            <a:r>
              <a:rPr lang="es-ES" sz="2400" b="0" i="0" u="none" strike="noStrike" dirty="0">
                <a:solidFill>
                  <a:srgbClr val="9B1C5C"/>
                </a:solidFill>
                <a:effectLst/>
                <a:latin typeface="Georgia" panose="02040502050405020303" pitchFamily="18" charset="0"/>
                <a:hlinkClick r:id="rId3"/>
              </a:rPr>
              <a:t>SeVi</a:t>
            </a:r>
            <a:endParaRPr lang="es-ES" sz="2400" b="0" i="0" dirty="0">
              <a:solidFill>
                <a:srgbClr val="636363"/>
              </a:solidFill>
              <a:effectLst/>
              <a:latin typeface="Georgia" panose="02040502050405020303" pitchFamily="18" charset="0"/>
            </a:endParaRPr>
          </a:p>
        </p:txBody>
      </p:sp>
      <p:sp>
        <p:nvSpPr>
          <p:cNvPr id="6" name="CuadroTexto 5">
            <a:extLst>
              <a:ext uri="{FF2B5EF4-FFF2-40B4-BE49-F238E27FC236}">
                <a16:creationId xmlns:a16="http://schemas.microsoft.com/office/drawing/2014/main" id="{7F3DEE5F-6417-0F1D-9D63-075D9020359D}"/>
              </a:ext>
            </a:extLst>
          </p:cNvPr>
          <p:cNvSpPr txBox="1"/>
          <p:nvPr/>
        </p:nvSpPr>
        <p:spPr>
          <a:xfrm>
            <a:off x="394138" y="1765219"/>
            <a:ext cx="8131704" cy="4278094"/>
          </a:xfrm>
          <a:custGeom>
            <a:avLst/>
            <a:gdLst>
              <a:gd name="connsiteX0" fmla="*/ 0 w 8131704"/>
              <a:gd name="connsiteY0" fmla="*/ 0 h 4278094"/>
              <a:gd name="connsiteX1" fmla="*/ 758959 w 8131704"/>
              <a:gd name="connsiteY1" fmla="*/ 0 h 4278094"/>
              <a:gd name="connsiteX2" fmla="*/ 1192650 w 8131704"/>
              <a:gd name="connsiteY2" fmla="*/ 0 h 4278094"/>
              <a:gd name="connsiteX3" fmla="*/ 1707658 w 8131704"/>
              <a:gd name="connsiteY3" fmla="*/ 0 h 4278094"/>
              <a:gd name="connsiteX4" fmla="*/ 2466617 w 8131704"/>
              <a:gd name="connsiteY4" fmla="*/ 0 h 4278094"/>
              <a:gd name="connsiteX5" fmla="*/ 3144259 w 8131704"/>
              <a:gd name="connsiteY5" fmla="*/ 0 h 4278094"/>
              <a:gd name="connsiteX6" fmla="*/ 3740584 w 8131704"/>
              <a:gd name="connsiteY6" fmla="*/ 0 h 4278094"/>
              <a:gd name="connsiteX7" fmla="*/ 4418226 w 8131704"/>
              <a:gd name="connsiteY7" fmla="*/ 0 h 4278094"/>
              <a:gd name="connsiteX8" fmla="*/ 5258502 w 8131704"/>
              <a:gd name="connsiteY8" fmla="*/ 0 h 4278094"/>
              <a:gd name="connsiteX9" fmla="*/ 5773510 w 8131704"/>
              <a:gd name="connsiteY9" fmla="*/ 0 h 4278094"/>
              <a:gd name="connsiteX10" fmla="*/ 6207201 w 8131704"/>
              <a:gd name="connsiteY10" fmla="*/ 0 h 4278094"/>
              <a:gd name="connsiteX11" fmla="*/ 6803526 w 8131704"/>
              <a:gd name="connsiteY11" fmla="*/ 0 h 4278094"/>
              <a:gd name="connsiteX12" fmla="*/ 7481168 w 8131704"/>
              <a:gd name="connsiteY12" fmla="*/ 0 h 4278094"/>
              <a:gd name="connsiteX13" fmla="*/ 8131704 w 8131704"/>
              <a:gd name="connsiteY13" fmla="*/ 0 h 4278094"/>
              <a:gd name="connsiteX14" fmla="*/ 8131704 w 8131704"/>
              <a:gd name="connsiteY14" fmla="*/ 525594 h 4278094"/>
              <a:gd name="connsiteX15" fmla="*/ 8131704 w 8131704"/>
              <a:gd name="connsiteY15" fmla="*/ 1179532 h 4278094"/>
              <a:gd name="connsiteX16" fmla="*/ 8131704 w 8131704"/>
              <a:gd name="connsiteY16" fmla="*/ 1705126 h 4278094"/>
              <a:gd name="connsiteX17" fmla="*/ 8131704 w 8131704"/>
              <a:gd name="connsiteY17" fmla="*/ 2359063 h 4278094"/>
              <a:gd name="connsiteX18" fmla="*/ 8131704 w 8131704"/>
              <a:gd name="connsiteY18" fmla="*/ 3055781 h 4278094"/>
              <a:gd name="connsiteX19" fmla="*/ 8131704 w 8131704"/>
              <a:gd name="connsiteY19" fmla="*/ 3624157 h 4278094"/>
              <a:gd name="connsiteX20" fmla="*/ 8131704 w 8131704"/>
              <a:gd name="connsiteY20" fmla="*/ 4278094 h 4278094"/>
              <a:gd name="connsiteX21" fmla="*/ 7616696 w 8131704"/>
              <a:gd name="connsiteY21" fmla="*/ 4278094 h 4278094"/>
              <a:gd name="connsiteX22" fmla="*/ 6776420 w 8131704"/>
              <a:gd name="connsiteY22" fmla="*/ 4278094 h 4278094"/>
              <a:gd name="connsiteX23" fmla="*/ 5936144 w 8131704"/>
              <a:gd name="connsiteY23" fmla="*/ 4278094 h 4278094"/>
              <a:gd name="connsiteX24" fmla="*/ 5339819 w 8131704"/>
              <a:gd name="connsiteY24" fmla="*/ 4278094 h 4278094"/>
              <a:gd name="connsiteX25" fmla="*/ 4499543 w 8131704"/>
              <a:gd name="connsiteY25" fmla="*/ 4278094 h 4278094"/>
              <a:gd name="connsiteX26" fmla="*/ 3821901 w 8131704"/>
              <a:gd name="connsiteY26" fmla="*/ 4278094 h 4278094"/>
              <a:gd name="connsiteX27" fmla="*/ 3144259 w 8131704"/>
              <a:gd name="connsiteY27" fmla="*/ 4278094 h 4278094"/>
              <a:gd name="connsiteX28" fmla="*/ 2629251 w 8131704"/>
              <a:gd name="connsiteY28" fmla="*/ 4278094 h 4278094"/>
              <a:gd name="connsiteX29" fmla="*/ 1788975 w 8131704"/>
              <a:gd name="connsiteY29" fmla="*/ 4278094 h 4278094"/>
              <a:gd name="connsiteX30" fmla="*/ 948699 w 8131704"/>
              <a:gd name="connsiteY30" fmla="*/ 4278094 h 4278094"/>
              <a:gd name="connsiteX31" fmla="*/ 0 w 8131704"/>
              <a:gd name="connsiteY31" fmla="*/ 4278094 h 4278094"/>
              <a:gd name="connsiteX32" fmla="*/ 0 w 8131704"/>
              <a:gd name="connsiteY32" fmla="*/ 3752500 h 4278094"/>
              <a:gd name="connsiteX33" fmla="*/ 0 w 8131704"/>
              <a:gd name="connsiteY33" fmla="*/ 3269686 h 4278094"/>
              <a:gd name="connsiteX34" fmla="*/ 0 w 8131704"/>
              <a:gd name="connsiteY34" fmla="*/ 2701311 h 4278094"/>
              <a:gd name="connsiteX35" fmla="*/ 0 w 8131704"/>
              <a:gd name="connsiteY35" fmla="*/ 2175716 h 4278094"/>
              <a:gd name="connsiteX36" fmla="*/ 0 w 8131704"/>
              <a:gd name="connsiteY36" fmla="*/ 1692903 h 4278094"/>
              <a:gd name="connsiteX37" fmla="*/ 0 w 8131704"/>
              <a:gd name="connsiteY37" fmla="*/ 1167309 h 4278094"/>
              <a:gd name="connsiteX38" fmla="*/ 0 w 8131704"/>
              <a:gd name="connsiteY38" fmla="*/ 556152 h 4278094"/>
              <a:gd name="connsiteX39" fmla="*/ 0 w 8131704"/>
              <a:gd name="connsiteY39" fmla="*/ 0 h 42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31704" h="4278094" extrusionOk="0">
                <a:moveTo>
                  <a:pt x="0" y="0"/>
                </a:moveTo>
                <a:cubicBezTo>
                  <a:pt x="272442" y="14415"/>
                  <a:pt x="575215" y="33475"/>
                  <a:pt x="758959" y="0"/>
                </a:cubicBezTo>
                <a:cubicBezTo>
                  <a:pt x="942703" y="-33475"/>
                  <a:pt x="1062890" y="6089"/>
                  <a:pt x="1192650" y="0"/>
                </a:cubicBezTo>
                <a:cubicBezTo>
                  <a:pt x="1322410" y="-6089"/>
                  <a:pt x="1546391" y="-13229"/>
                  <a:pt x="1707658" y="0"/>
                </a:cubicBezTo>
                <a:cubicBezTo>
                  <a:pt x="1868925" y="13229"/>
                  <a:pt x="2194043" y="30981"/>
                  <a:pt x="2466617" y="0"/>
                </a:cubicBezTo>
                <a:cubicBezTo>
                  <a:pt x="2739191" y="-30981"/>
                  <a:pt x="2956000" y="-18524"/>
                  <a:pt x="3144259" y="0"/>
                </a:cubicBezTo>
                <a:cubicBezTo>
                  <a:pt x="3332518" y="18524"/>
                  <a:pt x="3496465" y="-2219"/>
                  <a:pt x="3740584" y="0"/>
                </a:cubicBezTo>
                <a:cubicBezTo>
                  <a:pt x="3984703" y="2219"/>
                  <a:pt x="4201387" y="-18489"/>
                  <a:pt x="4418226" y="0"/>
                </a:cubicBezTo>
                <a:cubicBezTo>
                  <a:pt x="4635065" y="18489"/>
                  <a:pt x="4911930" y="-7895"/>
                  <a:pt x="5258502" y="0"/>
                </a:cubicBezTo>
                <a:cubicBezTo>
                  <a:pt x="5605074" y="7895"/>
                  <a:pt x="5588898" y="1839"/>
                  <a:pt x="5773510" y="0"/>
                </a:cubicBezTo>
                <a:cubicBezTo>
                  <a:pt x="5958122" y="-1839"/>
                  <a:pt x="6003734" y="-7175"/>
                  <a:pt x="6207201" y="0"/>
                </a:cubicBezTo>
                <a:cubicBezTo>
                  <a:pt x="6410668" y="7175"/>
                  <a:pt x="6671380" y="24975"/>
                  <a:pt x="6803526" y="0"/>
                </a:cubicBezTo>
                <a:cubicBezTo>
                  <a:pt x="6935673" y="-24975"/>
                  <a:pt x="7203883" y="-16049"/>
                  <a:pt x="7481168" y="0"/>
                </a:cubicBezTo>
                <a:cubicBezTo>
                  <a:pt x="7758453" y="16049"/>
                  <a:pt x="7842654" y="5328"/>
                  <a:pt x="8131704" y="0"/>
                </a:cubicBezTo>
                <a:cubicBezTo>
                  <a:pt x="8140420" y="126023"/>
                  <a:pt x="8139473" y="393645"/>
                  <a:pt x="8131704" y="525594"/>
                </a:cubicBezTo>
                <a:cubicBezTo>
                  <a:pt x="8123935" y="657543"/>
                  <a:pt x="8129860" y="928828"/>
                  <a:pt x="8131704" y="1179532"/>
                </a:cubicBezTo>
                <a:cubicBezTo>
                  <a:pt x="8133548" y="1430236"/>
                  <a:pt x="8108138" y="1574844"/>
                  <a:pt x="8131704" y="1705126"/>
                </a:cubicBezTo>
                <a:cubicBezTo>
                  <a:pt x="8155270" y="1835408"/>
                  <a:pt x="8155888" y="2193775"/>
                  <a:pt x="8131704" y="2359063"/>
                </a:cubicBezTo>
                <a:cubicBezTo>
                  <a:pt x="8107520" y="2524351"/>
                  <a:pt x="8154865" y="2764192"/>
                  <a:pt x="8131704" y="3055781"/>
                </a:cubicBezTo>
                <a:cubicBezTo>
                  <a:pt x="8108543" y="3347370"/>
                  <a:pt x="8137476" y="3392575"/>
                  <a:pt x="8131704" y="3624157"/>
                </a:cubicBezTo>
                <a:cubicBezTo>
                  <a:pt x="8125932" y="3855739"/>
                  <a:pt x="8156394" y="3985867"/>
                  <a:pt x="8131704" y="4278094"/>
                </a:cubicBezTo>
                <a:cubicBezTo>
                  <a:pt x="7971516" y="4293876"/>
                  <a:pt x="7833375" y="4278835"/>
                  <a:pt x="7616696" y="4278094"/>
                </a:cubicBezTo>
                <a:cubicBezTo>
                  <a:pt x="7400017" y="4277353"/>
                  <a:pt x="6973730" y="4256359"/>
                  <a:pt x="6776420" y="4278094"/>
                </a:cubicBezTo>
                <a:cubicBezTo>
                  <a:pt x="6579110" y="4299829"/>
                  <a:pt x="6306732" y="4280260"/>
                  <a:pt x="5936144" y="4278094"/>
                </a:cubicBezTo>
                <a:cubicBezTo>
                  <a:pt x="5565556" y="4275928"/>
                  <a:pt x="5472136" y="4307514"/>
                  <a:pt x="5339819" y="4278094"/>
                </a:cubicBezTo>
                <a:cubicBezTo>
                  <a:pt x="5207502" y="4248674"/>
                  <a:pt x="4684549" y="4312842"/>
                  <a:pt x="4499543" y="4278094"/>
                </a:cubicBezTo>
                <a:cubicBezTo>
                  <a:pt x="4314537" y="4243346"/>
                  <a:pt x="4102533" y="4279276"/>
                  <a:pt x="3821901" y="4278094"/>
                </a:cubicBezTo>
                <a:cubicBezTo>
                  <a:pt x="3541269" y="4276912"/>
                  <a:pt x="3334562" y="4248228"/>
                  <a:pt x="3144259" y="4278094"/>
                </a:cubicBezTo>
                <a:cubicBezTo>
                  <a:pt x="2953956" y="4307960"/>
                  <a:pt x="2831600" y="4264105"/>
                  <a:pt x="2629251" y="4278094"/>
                </a:cubicBezTo>
                <a:cubicBezTo>
                  <a:pt x="2426902" y="4292083"/>
                  <a:pt x="2163088" y="4313347"/>
                  <a:pt x="1788975" y="4278094"/>
                </a:cubicBezTo>
                <a:cubicBezTo>
                  <a:pt x="1414862" y="4242841"/>
                  <a:pt x="1291128" y="4249801"/>
                  <a:pt x="948699" y="4278094"/>
                </a:cubicBezTo>
                <a:cubicBezTo>
                  <a:pt x="606270" y="4306387"/>
                  <a:pt x="273778" y="4298909"/>
                  <a:pt x="0" y="4278094"/>
                </a:cubicBezTo>
                <a:cubicBezTo>
                  <a:pt x="3374" y="4161988"/>
                  <a:pt x="-5292" y="4012564"/>
                  <a:pt x="0" y="3752500"/>
                </a:cubicBezTo>
                <a:cubicBezTo>
                  <a:pt x="5292" y="3492436"/>
                  <a:pt x="-16055" y="3493563"/>
                  <a:pt x="0" y="3269686"/>
                </a:cubicBezTo>
                <a:cubicBezTo>
                  <a:pt x="16055" y="3045809"/>
                  <a:pt x="23435" y="2819015"/>
                  <a:pt x="0" y="2701311"/>
                </a:cubicBezTo>
                <a:cubicBezTo>
                  <a:pt x="-23435" y="2583608"/>
                  <a:pt x="-18253" y="2283583"/>
                  <a:pt x="0" y="2175716"/>
                </a:cubicBezTo>
                <a:cubicBezTo>
                  <a:pt x="18253" y="2067849"/>
                  <a:pt x="5172" y="1933558"/>
                  <a:pt x="0" y="1692903"/>
                </a:cubicBezTo>
                <a:cubicBezTo>
                  <a:pt x="-5172" y="1452248"/>
                  <a:pt x="-3688" y="1335671"/>
                  <a:pt x="0" y="1167309"/>
                </a:cubicBezTo>
                <a:cubicBezTo>
                  <a:pt x="3688" y="998947"/>
                  <a:pt x="8603" y="747216"/>
                  <a:pt x="0" y="556152"/>
                </a:cubicBezTo>
                <a:cubicBezTo>
                  <a:pt x="-8603" y="365088"/>
                  <a:pt x="-20065" y="265406"/>
                  <a:pt x="0" y="0"/>
                </a:cubicBezTo>
                <a:close/>
              </a:path>
            </a:pathLst>
          </a:custGeom>
          <a:noFill/>
          <a:ln w="12700">
            <a:solidFill>
              <a:schemeClr val="tx1"/>
            </a:solidFill>
          </a:ln>
        </p:spPr>
        <p:txBody>
          <a:bodyPr wrap="square">
            <a:spAutoFit/>
          </a:bodyPr>
          <a:lstStyle/>
          <a:p>
            <a:pPr algn="just"/>
            <a:r>
              <a:rPr lang="es-ES" sz="1600" b="0" i="0" dirty="0">
                <a:solidFill>
                  <a:srgbClr val="000000"/>
                </a:solidFill>
                <a:effectLst/>
                <a:latin typeface="Georgia" panose="02040502050405020303" pitchFamily="18" charset="0"/>
              </a:rPr>
              <a:t>La bodega Eduardo Peña, en </a:t>
            </a:r>
            <a:r>
              <a:rPr lang="es-ES" sz="1600" b="0" i="0" dirty="0" err="1">
                <a:solidFill>
                  <a:srgbClr val="000000"/>
                </a:solidFill>
                <a:effectLst/>
                <a:latin typeface="Georgia" panose="02040502050405020303" pitchFamily="18" charset="0"/>
              </a:rPr>
              <a:t>Castrelo</a:t>
            </a:r>
            <a:r>
              <a:rPr lang="es-ES" sz="1600" b="0" i="0" dirty="0">
                <a:solidFill>
                  <a:srgbClr val="000000"/>
                </a:solidFill>
                <a:effectLst/>
                <a:latin typeface="Georgia" panose="02040502050405020303" pitchFamily="18" charset="0"/>
              </a:rPr>
              <a:t> de Miño (Ourense), elabora sus vinos buscando la máxima expresión varietal de sus viñedos, trabajando cada variedad por separado y en su momento óptimo de maduración. Con el nombre de La Vista (D.O.P. Ribeiro), elabora el que quizás sea su vino más gastronómico.</a:t>
            </a:r>
          </a:p>
          <a:p>
            <a:pPr algn="just"/>
            <a:r>
              <a:rPr lang="es-ES" sz="1600" b="0" i="0" dirty="0">
                <a:solidFill>
                  <a:srgbClr val="000000"/>
                </a:solidFill>
                <a:effectLst/>
                <a:latin typeface="Georgia" panose="02040502050405020303" pitchFamily="18" charset="0"/>
              </a:rPr>
              <a:t>Tras una rigurosa y delicada selección de los mejores racimos de Albariño y </a:t>
            </a:r>
            <a:r>
              <a:rPr lang="es-ES" sz="1600" b="0" i="0" dirty="0" err="1">
                <a:solidFill>
                  <a:srgbClr val="000000"/>
                </a:solidFill>
                <a:effectLst/>
                <a:latin typeface="Georgia" panose="02040502050405020303" pitchFamily="18" charset="0"/>
              </a:rPr>
              <a:t>Treixadura</a:t>
            </a:r>
            <a:r>
              <a:rPr lang="es-ES" sz="1600" b="0" i="0" dirty="0">
                <a:solidFill>
                  <a:srgbClr val="000000"/>
                </a:solidFill>
                <a:effectLst/>
                <a:latin typeface="Georgia" panose="02040502050405020303" pitchFamily="18" charset="0"/>
              </a:rPr>
              <a:t>, se procede a su despalillado y una maceración de la piel, pulpa y mosto para extraer todo el potencial aromático y estructural de estas variedades. Esta maceración se realiza en depósito y la pasta se enfría con nieve carbónica a una temperatura de 10ºC durante 4 horas. Después de su </a:t>
            </a:r>
            <a:r>
              <a:rPr lang="es-ES" sz="1600" b="0" i="0" dirty="0" err="1">
                <a:solidFill>
                  <a:srgbClr val="000000"/>
                </a:solidFill>
                <a:effectLst/>
                <a:latin typeface="Georgia" panose="02040502050405020303" pitchFamily="18" charset="0"/>
              </a:rPr>
              <a:t>desfangado</a:t>
            </a:r>
            <a:r>
              <a:rPr lang="es-ES" sz="1600" b="0" i="0" dirty="0">
                <a:solidFill>
                  <a:srgbClr val="000000"/>
                </a:solidFill>
                <a:effectLst/>
                <a:latin typeface="Georgia" panose="02040502050405020303" pitchFamily="18" charset="0"/>
              </a:rPr>
              <a:t> los mostos fermentan por separado en depósito de acero inoxidable y al finalizar, permanecen 5 meses en barrica de roble (duelas de roble francés y tapas de húngaro) de 300 litros de capacidad en donde se someten a un periódico y delicado movimiento con sus lías.</a:t>
            </a:r>
          </a:p>
          <a:p>
            <a:pPr algn="just"/>
            <a:r>
              <a:rPr lang="es-ES" sz="1600" b="0" i="0" dirty="0">
                <a:solidFill>
                  <a:srgbClr val="000000"/>
                </a:solidFill>
                <a:effectLst/>
                <a:latin typeface="Georgia" panose="02040502050405020303" pitchFamily="18" charset="0"/>
              </a:rPr>
              <a:t>Eduardo Peña La Vista 2018 luce un color amarillo verdoso, limpio, transparente y brillante con abundante lágrima. Es intenso en nariz con notas cítricas, florales, de azahar, mandarina, fruta de pelo, melocotón, mango y notas balsámicas y de panadería. De buena estructura en boca, es denso, untuoso, glicérico y a la vez muy fresco por una acidez bien marcada, muy afrutado y muy largo.</a:t>
            </a:r>
          </a:p>
        </p:txBody>
      </p:sp>
    </p:spTree>
    <p:extLst>
      <p:ext uri="{BB962C8B-B14F-4D97-AF65-F5344CB8AC3E}">
        <p14:creationId xmlns:p14="http://schemas.microsoft.com/office/powerpoint/2010/main" val="1033043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B57FED-9C7F-6637-11D5-AA324E6DB86A}"/>
              </a:ext>
            </a:extLst>
          </p:cNvPr>
          <p:cNvSpPr txBox="1"/>
          <p:nvPr/>
        </p:nvSpPr>
        <p:spPr>
          <a:xfrm>
            <a:off x="272264" y="204484"/>
            <a:ext cx="8127124" cy="1200329"/>
          </a:xfrm>
          <a:prstGeom prst="rect">
            <a:avLst/>
          </a:prstGeom>
          <a:noFill/>
          <a:ln>
            <a:solidFill>
              <a:schemeClr val="tx1"/>
            </a:solidFill>
          </a:ln>
        </p:spPr>
        <p:txBody>
          <a:bodyPr wrap="square">
            <a:spAutoFit/>
          </a:bodyPr>
          <a:lstStyle/>
          <a:p>
            <a:pPr algn="l"/>
            <a:r>
              <a:rPr lang="es-ES" b="0" i="0" cap="all" dirty="0">
                <a:solidFill>
                  <a:srgbClr val="000000"/>
                </a:solidFill>
                <a:effectLst/>
                <a:latin typeface="Roboto" panose="02000000000000000000" pitchFamily="2" charset="0"/>
              </a:rPr>
              <a:t>ALBARIÑO Y TREIXADURA</a:t>
            </a:r>
          </a:p>
          <a:p>
            <a:pPr algn="l"/>
            <a:r>
              <a:rPr lang="es-ES" b="1" i="0" dirty="0">
                <a:solidFill>
                  <a:srgbClr val="000000"/>
                </a:solidFill>
                <a:effectLst/>
                <a:latin typeface="Noto Serif" panose="020F0502020204030204" pitchFamily="34" charset="0"/>
              </a:rPr>
              <a:t>La Vista. El ribeiro más gastronómico de la bodega Eduardo Peña</a:t>
            </a:r>
          </a:p>
          <a:p>
            <a:pPr algn="l"/>
            <a:r>
              <a:rPr lang="es-ES" b="0" i="0" u="none" strike="noStrike" cap="all" dirty="0">
                <a:solidFill>
                  <a:srgbClr val="CD5C5C"/>
                </a:solidFill>
                <a:effectLst/>
                <a:latin typeface="Roboto" panose="02000000000000000000" pitchFamily="2" charset="0"/>
                <a:hlinkClick r:id="rId2" tooltip="Ver todas las noticias de Brígida Gallego"/>
              </a:rPr>
              <a:t>BRÍGIDA GALLEGO </a:t>
            </a:r>
            <a:endParaRPr lang="es-ES" b="0" i="0" dirty="0">
              <a:solidFill>
                <a:srgbClr val="000000"/>
              </a:solidFill>
              <a:effectLst/>
              <a:latin typeface="Roboto" panose="02000000000000000000" pitchFamily="2" charset="0"/>
            </a:endParaRPr>
          </a:p>
          <a:p>
            <a:pPr algn="l"/>
            <a:r>
              <a:rPr lang="es-ES" b="0" i="0" u="none" strike="noStrike" dirty="0">
                <a:solidFill>
                  <a:srgbClr val="565656"/>
                </a:solidFill>
                <a:effectLst/>
                <a:latin typeface="Roboto" panose="02000000000000000000" pitchFamily="2" charset="0"/>
                <a:hlinkClick r:id="rId3" tooltip="Ver todos nuestros contenidos del 21 Sep 2021"/>
              </a:rPr>
              <a:t>21 Sep 2021</a:t>
            </a:r>
            <a:r>
              <a:rPr lang="es-ES" b="0" i="0" dirty="0">
                <a:solidFill>
                  <a:srgbClr val="000000"/>
                </a:solidFill>
                <a:effectLst/>
                <a:latin typeface="Roboto" panose="02000000000000000000" pitchFamily="2" charset="0"/>
              </a:rPr>
              <a:t> - 20:08 CET</a:t>
            </a:r>
          </a:p>
        </p:txBody>
      </p:sp>
      <p:pic>
        <p:nvPicPr>
          <p:cNvPr id="4100" name="Picture 4" descr="bodega Eduardo Peña La vista">
            <a:extLst>
              <a:ext uri="{FF2B5EF4-FFF2-40B4-BE49-F238E27FC236}">
                <a16:creationId xmlns:a16="http://schemas.microsoft.com/office/drawing/2014/main" id="{97318FD8-7691-0A5D-9438-E86E88443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935" y="1588900"/>
            <a:ext cx="4632929" cy="20757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DD9B78F-5266-8A89-6610-4188682390E4}"/>
              </a:ext>
            </a:extLst>
          </p:cNvPr>
          <p:cNvSpPr txBox="1"/>
          <p:nvPr/>
        </p:nvSpPr>
        <p:spPr>
          <a:xfrm>
            <a:off x="512380" y="1749633"/>
            <a:ext cx="6597868" cy="4801314"/>
          </a:xfrm>
          <a:custGeom>
            <a:avLst/>
            <a:gdLst>
              <a:gd name="connsiteX0" fmla="*/ 0 w 6597868"/>
              <a:gd name="connsiteY0" fmla="*/ 0 h 4801314"/>
              <a:gd name="connsiteX1" fmla="*/ 533828 w 6597868"/>
              <a:gd name="connsiteY1" fmla="*/ 0 h 4801314"/>
              <a:gd name="connsiteX2" fmla="*/ 1067655 w 6597868"/>
              <a:gd name="connsiteY2" fmla="*/ 0 h 4801314"/>
              <a:gd name="connsiteX3" fmla="*/ 1799419 w 6597868"/>
              <a:gd name="connsiteY3" fmla="*/ 0 h 4801314"/>
              <a:gd name="connsiteX4" fmla="*/ 2465203 w 6597868"/>
              <a:gd name="connsiteY4" fmla="*/ 0 h 4801314"/>
              <a:gd name="connsiteX5" fmla="*/ 3196967 w 6597868"/>
              <a:gd name="connsiteY5" fmla="*/ 0 h 4801314"/>
              <a:gd name="connsiteX6" fmla="*/ 3730794 w 6597868"/>
              <a:gd name="connsiteY6" fmla="*/ 0 h 4801314"/>
              <a:gd name="connsiteX7" fmla="*/ 4132665 w 6597868"/>
              <a:gd name="connsiteY7" fmla="*/ 0 h 4801314"/>
              <a:gd name="connsiteX8" fmla="*/ 4534535 w 6597868"/>
              <a:gd name="connsiteY8" fmla="*/ 0 h 4801314"/>
              <a:gd name="connsiteX9" fmla="*/ 4936405 w 6597868"/>
              <a:gd name="connsiteY9" fmla="*/ 0 h 4801314"/>
              <a:gd name="connsiteX10" fmla="*/ 5404254 w 6597868"/>
              <a:gd name="connsiteY10" fmla="*/ 0 h 4801314"/>
              <a:gd name="connsiteX11" fmla="*/ 5872103 w 6597868"/>
              <a:gd name="connsiteY11" fmla="*/ 0 h 4801314"/>
              <a:gd name="connsiteX12" fmla="*/ 6597868 w 6597868"/>
              <a:gd name="connsiteY12" fmla="*/ 0 h 4801314"/>
              <a:gd name="connsiteX13" fmla="*/ 6597868 w 6597868"/>
              <a:gd name="connsiteY13" fmla="*/ 581492 h 4801314"/>
              <a:gd name="connsiteX14" fmla="*/ 6597868 w 6597868"/>
              <a:gd name="connsiteY14" fmla="*/ 1114972 h 4801314"/>
              <a:gd name="connsiteX15" fmla="*/ 6597868 w 6597868"/>
              <a:gd name="connsiteY15" fmla="*/ 1552425 h 4801314"/>
              <a:gd name="connsiteX16" fmla="*/ 6597868 w 6597868"/>
              <a:gd name="connsiteY16" fmla="*/ 1941865 h 4801314"/>
              <a:gd name="connsiteX17" fmla="*/ 6597868 w 6597868"/>
              <a:gd name="connsiteY17" fmla="*/ 2475344 h 4801314"/>
              <a:gd name="connsiteX18" fmla="*/ 6597868 w 6597868"/>
              <a:gd name="connsiteY18" fmla="*/ 3104850 h 4801314"/>
              <a:gd name="connsiteX19" fmla="*/ 6597868 w 6597868"/>
              <a:gd name="connsiteY19" fmla="*/ 3734355 h 4801314"/>
              <a:gd name="connsiteX20" fmla="*/ 6597868 w 6597868"/>
              <a:gd name="connsiteY20" fmla="*/ 4801314 h 4801314"/>
              <a:gd name="connsiteX21" fmla="*/ 5866104 w 6597868"/>
              <a:gd name="connsiteY21" fmla="*/ 4801314 h 4801314"/>
              <a:gd name="connsiteX22" fmla="*/ 5134341 w 6597868"/>
              <a:gd name="connsiteY22" fmla="*/ 4801314 h 4801314"/>
              <a:gd name="connsiteX23" fmla="*/ 4534535 w 6597868"/>
              <a:gd name="connsiteY23" fmla="*/ 4801314 h 4801314"/>
              <a:gd name="connsiteX24" fmla="*/ 3868750 w 6597868"/>
              <a:gd name="connsiteY24" fmla="*/ 4801314 h 4801314"/>
              <a:gd name="connsiteX25" fmla="*/ 3400901 w 6597868"/>
              <a:gd name="connsiteY25" fmla="*/ 4801314 h 4801314"/>
              <a:gd name="connsiteX26" fmla="*/ 2933052 w 6597868"/>
              <a:gd name="connsiteY26" fmla="*/ 4801314 h 4801314"/>
              <a:gd name="connsiteX27" fmla="*/ 2333246 w 6597868"/>
              <a:gd name="connsiteY27" fmla="*/ 4801314 h 4801314"/>
              <a:gd name="connsiteX28" fmla="*/ 1865397 w 6597868"/>
              <a:gd name="connsiteY28" fmla="*/ 4801314 h 4801314"/>
              <a:gd name="connsiteX29" fmla="*/ 1397548 w 6597868"/>
              <a:gd name="connsiteY29" fmla="*/ 4801314 h 4801314"/>
              <a:gd name="connsiteX30" fmla="*/ 863721 w 6597868"/>
              <a:gd name="connsiteY30" fmla="*/ 4801314 h 4801314"/>
              <a:gd name="connsiteX31" fmla="*/ 0 w 6597868"/>
              <a:gd name="connsiteY31" fmla="*/ 4801314 h 4801314"/>
              <a:gd name="connsiteX32" fmla="*/ 0 w 6597868"/>
              <a:gd name="connsiteY32" fmla="*/ 4363861 h 4801314"/>
              <a:gd name="connsiteX33" fmla="*/ 0 w 6597868"/>
              <a:gd name="connsiteY33" fmla="*/ 3926408 h 4801314"/>
              <a:gd name="connsiteX34" fmla="*/ 0 w 6597868"/>
              <a:gd name="connsiteY34" fmla="*/ 3440942 h 4801314"/>
              <a:gd name="connsiteX35" fmla="*/ 0 w 6597868"/>
              <a:gd name="connsiteY35" fmla="*/ 2907462 h 4801314"/>
              <a:gd name="connsiteX36" fmla="*/ 0 w 6597868"/>
              <a:gd name="connsiteY36" fmla="*/ 2325970 h 4801314"/>
              <a:gd name="connsiteX37" fmla="*/ 0 w 6597868"/>
              <a:gd name="connsiteY37" fmla="*/ 1888517 h 4801314"/>
              <a:gd name="connsiteX38" fmla="*/ 0 w 6597868"/>
              <a:gd name="connsiteY38" fmla="*/ 1259011 h 4801314"/>
              <a:gd name="connsiteX39" fmla="*/ 0 w 6597868"/>
              <a:gd name="connsiteY39" fmla="*/ 869571 h 4801314"/>
              <a:gd name="connsiteX40" fmla="*/ 0 w 6597868"/>
              <a:gd name="connsiteY40" fmla="*/ 480131 h 4801314"/>
              <a:gd name="connsiteX41" fmla="*/ 0 w 6597868"/>
              <a:gd name="connsiteY41"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97868" h="4801314" extrusionOk="0">
                <a:moveTo>
                  <a:pt x="0" y="0"/>
                </a:moveTo>
                <a:cubicBezTo>
                  <a:pt x="110011" y="-44521"/>
                  <a:pt x="277695" y="63091"/>
                  <a:pt x="533828" y="0"/>
                </a:cubicBezTo>
                <a:cubicBezTo>
                  <a:pt x="789961" y="-63091"/>
                  <a:pt x="918631" y="27836"/>
                  <a:pt x="1067655" y="0"/>
                </a:cubicBezTo>
                <a:cubicBezTo>
                  <a:pt x="1216679" y="-27836"/>
                  <a:pt x="1445212" y="12421"/>
                  <a:pt x="1799419" y="0"/>
                </a:cubicBezTo>
                <a:cubicBezTo>
                  <a:pt x="2153626" y="-12421"/>
                  <a:pt x="2243120" y="15875"/>
                  <a:pt x="2465203" y="0"/>
                </a:cubicBezTo>
                <a:cubicBezTo>
                  <a:pt x="2687286" y="-15875"/>
                  <a:pt x="2872259" y="18196"/>
                  <a:pt x="3196967" y="0"/>
                </a:cubicBezTo>
                <a:cubicBezTo>
                  <a:pt x="3521675" y="-18196"/>
                  <a:pt x="3486376" y="7048"/>
                  <a:pt x="3730794" y="0"/>
                </a:cubicBezTo>
                <a:cubicBezTo>
                  <a:pt x="3975212" y="-7048"/>
                  <a:pt x="4039690" y="29378"/>
                  <a:pt x="4132665" y="0"/>
                </a:cubicBezTo>
                <a:cubicBezTo>
                  <a:pt x="4225640" y="-29378"/>
                  <a:pt x="4338075" y="26683"/>
                  <a:pt x="4534535" y="0"/>
                </a:cubicBezTo>
                <a:cubicBezTo>
                  <a:pt x="4730995" y="-26683"/>
                  <a:pt x="4740478" y="7434"/>
                  <a:pt x="4936405" y="0"/>
                </a:cubicBezTo>
                <a:cubicBezTo>
                  <a:pt x="5132332" y="-7434"/>
                  <a:pt x="5252756" y="18843"/>
                  <a:pt x="5404254" y="0"/>
                </a:cubicBezTo>
                <a:cubicBezTo>
                  <a:pt x="5555752" y="-18843"/>
                  <a:pt x="5654810" y="39272"/>
                  <a:pt x="5872103" y="0"/>
                </a:cubicBezTo>
                <a:cubicBezTo>
                  <a:pt x="6089396" y="-39272"/>
                  <a:pt x="6317304" y="49155"/>
                  <a:pt x="6597868" y="0"/>
                </a:cubicBezTo>
                <a:cubicBezTo>
                  <a:pt x="6634349" y="210924"/>
                  <a:pt x="6555796" y="414951"/>
                  <a:pt x="6597868" y="581492"/>
                </a:cubicBezTo>
                <a:cubicBezTo>
                  <a:pt x="6639940" y="748033"/>
                  <a:pt x="6574874" y="1005063"/>
                  <a:pt x="6597868" y="1114972"/>
                </a:cubicBezTo>
                <a:cubicBezTo>
                  <a:pt x="6620862" y="1224881"/>
                  <a:pt x="6553891" y="1377397"/>
                  <a:pt x="6597868" y="1552425"/>
                </a:cubicBezTo>
                <a:cubicBezTo>
                  <a:pt x="6641845" y="1727453"/>
                  <a:pt x="6595165" y="1754231"/>
                  <a:pt x="6597868" y="1941865"/>
                </a:cubicBezTo>
                <a:cubicBezTo>
                  <a:pt x="6600571" y="2129499"/>
                  <a:pt x="6569579" y="2356935"/>
                  <a:pt x="6597868" y="2475344"/>
                </a:cubicBezTo>
                <a:cubicBezTo>
                  <a:pt x="6626157" y="2593753"/>
                  <a:pt x="6526266" y="2919790"/>
                  <a:pt x="6597868" y="3104850"/>
                </a:cubicBezTo>
                <a:cubicBezTo>
                  <a:pt x="6669470" y="3289910"/>
                  <a:pt x="6571692" y="3605579"/>
                  <a:pt x="6597868" y="3734355"/>
                </a:cubicBezTo>
                <a:cubicBezTo>
                  <a:pt x="6624044" y="3863131"/>
                  <a:pt x="6490926" y="4455683"/>
                  <a:pt x="6597868" y="4801314"/>
                </a:cubicBezTo>
                <a:cubicBezTo>
                  <a:pt x="6350157" y="4849079"/>
                  <a:pt x="6085855" y="4800269"/>
                  <a:pt x="5866104" y="4801314"/>
                </a:cubicBezTo>
                <a:cubicBezTo>
                  <a:pt x="5646353" y="4802359"/>
                  <a:pt x="5419281" y="4777878"/>
                  <a:pt x="5134341" y="4801314"/>
                </a:cubicBezTo>
                <a:cubicBezTo>
                  <a:pt x="4849401" y="4824750"/>
                  <a:pt x="4666407" y="4772338"/>
                  <a:pt x="4534535" y="4801314"/>
                </a:cubicBezTo>
                <a:cubicBezTo>
                  <a:pt x="4402663" y="4830290"/>
                  <a:pt x="4102225" y="4762714"/>
                  <a:pt x="3868750" y="4801314"/>
                </a:cubicBezTo>
                <a:cubicBezTo>
                  <a:pt x="3635276" y="4839914"/>
                  <a:pt x="3541505" y="4760613"/>
                  <a:pt x="3400901" y="4801314"/>
                </a:cubicBezTo>
                <a:cubicBezTo>
                  <a:pt x="3260297" y="4842015"/>
                  <a:pt x="3139040" y="4794886"/>
                  <a:pt x="2933052" y="4801314"/>
                </a:cubicBezTo>
                <a:cubicBezTo>
                  <a:pt x="2727064" y="4807742"/>
                  <a:pt x="2543526" y="4733555"/>
                  <a:pt x="2333246" y="4801314"/>
                </a:cubicBezTo>
                <a:cubicBezTo>
                  <a:pt x="2122966" y="4869073"/>
                  <a:pt x="1968612" y="4761319"/>
                  <a:pt x="1865397" y="4801314"/>
                </a:cubicBezTo>
                <a:cubicBezTo>
                  <a:pt x="1762182" y="4841309"/>
                  <a:pt x="1617704" y="4776988"/>
                  <a:pt x="1397548" y="4801314"/>
                </a:cubicBezTo>
                <a:cubicBezTo>
                  <a:pt x="1177392" y="4825640"/>
                  <a:pt x="1048605" y="4777162"/>
                  <a:pt x="863721" y="4801314"/>
                </a:cubicBezTo>
                <a:cubicBezTo>
                  <a:pt x="678837" y="4825466"/>
                  <a:pt x="311617" y="4706046"/>
                  <a:pt x="0" y="4801314"/>
                </a:cubicBezTo>
                <a:cubicBezTo>
                  <a:pt x="-40151" y="4694291"/>
                  <a:pt x="521" y="4488159"/>
                  <a:pt x="0" y="4363861"/>
                </a:cubicBezTo>
                <a:cubicBezTo>
                  <a:pt x="-521" y="4239563"/>
                  <a:pt x="4051" y="4064448"/>
                  <a:pt x="0" y="3926408"/>
                </a:cubicBezTo>
                <a:cubicBezTo>
                  <a:pt x="-4051" y="3788368"/>
                  <a:pt x="43294" y="3608555"/>
                  <a:pt x="0" y="3440942"/>
                </a:cubicBezTo>
                <a:cubicBezTo>
                  <a:pt x="-43294" y="3273329"/>
                  <a:pt x="791" y="3073719"/>
                  <a:pt x="0" y="2907462"/>
                </a:cubicBezTo>
                <a:cubicBezTo>
                  <a:pt x="-791" y="2741205"/>
                  <a:pt x="51458" y="2505203"/>
                  <a:pt x="0" y="2325970"/>
                </a:cubicBezTo>
                <a:cubicBezTo>
                  <a:pt x="-51458" y="2146737"/>
                  <a:pt x="43602" y="1997646"/>
                  <a:pt x="0" y="1888517"/>
                </a:cubicBezTo>
                <a:cubicBezTo>
                  <a:pt x="-43602" y="1779388"/>
                  <a:pt x="24994" y="1550302"/>
                  <a:pt x="0" y="1259011"/>
                </a:cubicBezTo>
                <a:cubicBezTo>
                  <a:pt x="-24994" y="967720"/>
                  <a:pt x="30345" y="951234"/>
                  <a:pt x="0" y="869571"/>
                </a:cubicBezTo>
                <a:cubicBezTo>
                  <a:pt x="-30345" y="787908"/>
                  <a:pt x="27047" y="656515"/>
                  <a:pt x="0" y="480131"/>
                </a:cubicBezTo>
                <a:cubicBezTo>
                  <a:pt x="-27047" y="303747"/>
                  <a:pt x="29168" y="179537"/>
                  <a:pt x="0" y="0"/>
                </a:cubicBezTo>
                <a:close/>
              </a:path>
            </a:pathLst>
          </a:custGeom>
          <a:noFill/>
          <a:ln>
            <a:solidFill>
              <a:schemeClr val="tx1"/>
            </a:solidFill>
          </a:ln>
        </p:spPr>
        <p:txBody>
          <a:bodyPr wrap="square">
            <a:spAutoFit/>
          </a:bodyPr>
          <a:lstStyle/>
          <a:p>
            <a:pPr algn="just"/>
            <a:r>
              <a:rPr lang="es-ES" b="1" i="0" dirty="0">
                <a:solidFill>
                  <a:srgbClr val="000000"/>
                </a:solidFill>
                <a:effectLst/>
                <a:latin typeface="Roboto" panose="02000000000000000000" pitchFamily="2" charset="0"/>
              </a:rPr>
              <a:t>Eduardo Peña</a:t>
            </a:r>
            <a:r>
              <a:rPr lang="es-ES" b="0" i="0" dirty="0">
                <a:solidFill>
                  <a:srgbClr val="000000"/>
                </a:solidFill>
                <a:effectLst/>
                <a:latin typeface="Roboto" panose="02000000000000000000" pitchFamily="2" charset="0"/>
              </a:rPr>
              <a:t> es una bodega que elabora sus vinos buscando la máxima expresión varietal de sus viñedos, trabajando cada variedad por separado y en su momento óptimo de maduración. </a:t>
            </a:r>
            <a:r>
              <a:rPr lang="es-ES" b="1" i="0" dirty="0">
                <a:solidFill>
                  <a:srgbClr val="000000"/>
                </a:solidFill>
                <a:effectLst/>
                <a:latin typeface="Roboto" panose="02000000000000000000" pitchFamily="2" charset="0"/>
              </a:rPr>
              <a:t>La Vista</a:t>
            </a:r>
            <a:r>
              <a:rPr lang="es-ES" b="0" i="0" dirty="0">
                <a:solidFill>
                  <a:srgbClr val="000000"/>
                </a:solidFill>
                <a:effectLst/>
                <a:latin typeface="Roboto" panose="02000000000000000000" pitchFamily="2" charset="0"/>
              </a:rPr>
              <a:t>, es quizás,</a:t>
            </a:r>
            <a:r>
              <a:rPr lang="es-ES" b="1" i="0" dirty="0">
                <a:solidFill>
                  <a:srgbClr val="000000"/>
                </a:solidFill>
                <a:effectLst/>
                <a:latin typeface="Roboto" panose="02000000000000000000" pitchFamily="2" charset="0"/>
              </a:rPr>
              <a:t> su vino más gastronómico</a:t>
            </a:r>
            <a:r>
              <a:rPr lang="es-ES" b="0" i="0" dirty="0">
                <a:solidFill>
                  <a:srgbClr val="000000"/>
                </a:solidFill>
                <a:effectLst/>
                <a:latin typeface="Roboto" panose="02000000000000000000" pitchFamily="2" charset="0"/>
              </a:rPr>
              <a:t>, confirmando su experiencia en la</a:t>
            </a:r>
            <a:r>
              <a:rPr lang="es-ES" b="1" i="0" dirty="0">
                <a:solidFill>
                  <a:srgbClr val="000000"/>
                </a:solidFill>
                <a:effectLst/>
                <a:latin typeface="Roboto" panose="02000000000000000000" pitchFamily="2" charset="0"/>
              </a:rPr>
              <a:t> D.O Ribeiro</a:t>
            </a:r>
            <a:r>
              <a:rPr lang="es-ES" b="0" i="0" dirty="0">
                <a:solidFill>
                  <a:srgbClr val="000000"/>
                </a:solidFill>
                <a:effectLst/>
                <a:latin typeface="Roboto" panose="02000000000000000000" pitchFamily="2" charset="0"/>
              </a:rPr>
              <a:t> y su gran pasión por los blancos Tras una rigurosa y delicada selección de los mejores racimos de </a:t>
            </a:r>
            <a:r>
              <a:rPr lang="es-ES" b="1" i="0" dirty="0">
                <a:solidFill>
                  <a:srgbClr val="000000"/>
                </a:solidFill>
                <a:effectLst/>
                <a:latin typeface="Roboto" panose="02000000000000000000" pitchFamily="2" charset="0"/>
              </a:rPr>
              <a:t>Albariño y </a:t>
            </a:r>
            <a:r>
              <a:rPr lang="es-ES" b="1" i="0" dirty="0" err="1">
                <a:solidFill>
                  <a:srgbClr val="000000"/>
                </a:solidFill>
                <a:effectLst/>
                <a:latin typeface="Roboto" panose="02000000000000000000" pitchFamily="2" charset="0"/>
              </a:rPr>
              <a:t>Treixadura</a:t>
            </a:r>
            <a:r>
              <a:rPr lang="es-ES" b="0" i="0" dirty="0">
                <a:solidFill>
                  <a:srgbClr val="000000"/>
                </a:solidFill>
                <a:effectLst/>
                <a:latin typeface="Roboto" panose="02000000000000000000" pitchFamily="2" charset="0"/>
              </a:rPr>
              <a:t>, se procede a su despalillado y una maceración de la piel, pulpa y mosto para extraer todo el potencial aromático y estructural de estas variedades. Esta maceración se realiza en depósito y la pasta se enfría con nieve carbónica a una temperatura de 10ºC durante 4 horas. Después de su </a:t>
            </a:r>
            <a:r>
              <a:rPr lang="es-ES" b="0" i="0" dirty="0" err="1">
                <a:solidFill>
                  <a:srgbClr val="000000"/>
                </a:solidFill>
                <a:effectLst/>
                <a:latin typeface="Roboto" panose="02000000000000000000" pitchFamily="2" charset="0"/>
              </a:rPr>
              <a:t>desfangado</a:t>
            </a:r>
            <a:r>
              <a:rPr lang="es-ES" b="0" i="0" dirty="0">
                <a:solidFill>
                  <a:srgbClr val="000000"/>
                </a:solidFill>
                <a:effectLst/>
                <a:latin typeface="Roboto" panose="02000000000000000000" pitchFamily="2" charset="0"/>
              </a:rPr>
              <a:t> los mostos fermentan por separado en depósito de </a:t>
            </a:r>
            <a:r>
              <a:rPr lang="es-ES" b="0" i="0" dirty="0" err="1">
                <a:solidFill>
                  <a:srgbClr val="000000"/>
                </a:solidFill>
                <a:effectLst/>
                <a:latin typeface="Roboto" panose="02000000000000000000" pitchFamily="2" charset="0"/>
              </a:rPr>
              <a:t>inox</a:t>
            </a:r>
            <a:r>
              <a:rPr lang="es-ES" b="0" i="0" dirty="0">
                <a:solidFill>
                  <a:srgbClr val="000000"/>
                </a:solidFill>
                <a:effectLst/>
                <a:latin typeface="Roboto" panose="02000000000000000000" pitchFamily="2" charset="0"/>
              </a:rPr>
              <a:t> y al finalizar, permanecen 5 meses en barrica de roble (duelas de roble francés y tapas de húngaro) de 300 litros de capacidad en donde se someten a un periódico y delicado movimiento con sus lías.</a:t>
            </a:r>
          </a:p>
        </p:txBody>
      </p:sp>
      <p:pic>
        <p:nvPicPr>
          <p:cNvPr id="4102" name="Picture 6" descr="bodega Eduardo Peña ">
            <a:extLst>
              <a:ext uri="{FF2B5EF4-FFF2-40B4-BE49-F238E27FC236}">
                <a16:creationId xmlns:a16="http://schemas.microsoft.com/office/drawing/2014/main" id="{2520C364-4C5C-78CF-B98B-6E4ECEF81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215" y="3890446"/>
            <a:ext cx="4226472" cy="27997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Periodista Digital">
            <a:extLst>
              <a:ext uri="{FF2B5EF4-FFF2-40B4-BE49-F238E27FC236}">
                <a16:creationId xmlns:a16="http://schemas.microsoft.com/office/drawing/2014/main" id="{86EF9A1F-55E5-3AE9-80D2-C7ED99BCEE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5833">
            <a:off x="8229590" y="979571"/>
            <a:ext cx="3746500" cy="48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07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B57FED-9C7F-6637-11D5-AA324E6DB86A}"/>
              </a:ext>
            </a:extLst>
          </p:cNvPr>
          <p:cNvSpPr txBox="1"/>
          <p:nvPr/>
        </p:nvSpPr>
        <p:spPr>
          <a:xfrm>
            <a:off x="748862" y="497268"/>
            <a:ext cx="8127124" cy="1200329"/>
          </a:xfrm>
          <a:prstGeom prst="rect">
            <a:avLst/>
          </a:prstGeom>
          <a:noFill/>
          <a:ln>
            <a:solidFill>
              <a:schemeClr val="tx1"/>
            </a:solidFill>
          </a:ln>
        </p:spPr>
        <p:txBody>
          <a:bodyPr wrap="square">
            <a:spAutoFit/>
          </a:bodyPr>
          <a:lstStyle/>
          <a:p>
            <a:pPr algn="l"/>
            <a:r>
              <a:rPr lang="es-ES" b="0" i="0" cap="all" dirty="0">
                <a:solidFill>
                  <a:srgbClr val="000000"/>
                </a:solidFill>
                <a:effectLst/>
                <a:latin typeface="Roboto" panose="02000000000000000000" pitchFamily="2" charset="0"/>
              </a:rPr>
              <a:t>ALBARIÑO Y TREIXADURA</a:t>
            </a:r>
          </a:p>
          <a:p>
            <a:pPr algn="l"/>
            <a:r>
              <a:rPr lang="es-ES" b="1" i="0" dirty="0">
                <a:solidFill>
                  <a:srgbClr val="000000"/>
                </a:solidFill>
                <a:effectLst/>
                <a:latin typeface="Noto Serif" panose="020F0502020204030204" pitchFamily="34" charset="0"/>
              </a:rPr>
              <a:t>La Vista. El ribeiro más gastronómico de la bodega Eduardo Peña</a:t>
            </a:r>
          </a:p>
          <a:p>
            <a:pPr algn="l"/>
            <a:r>
              <a:rPr lang="es-ES" b="0" i="0" u="none" strike="noStrike" cap="all" dirty="0">
                <a:solidFill>
                  <a:srgbClr val="CD5C5C"/>
                </a:solidFill>
                <a:effectLst/>
                <a:latin typeface="Roboto" panose="02000000000000000000" pitchFamily="2" charset="0"/>
                <a:hlinkClick r:id="rId2" tooltip="Ver todas las noticias de Brígida Gallego"/>
              </a:rPr>
              <a:t>BRÍGIDA GALLEGO </a:t>
            </a:r>
            <a:endParaRPr lang="es-ES" b="0" i="0" dirty="0">
              <a:solidFill>
                <a:srgbClr val="000000"/>
              </a:solidFill>
              <a:effectLst/>
              <a:latin typeface="Roboto" panose="02000000000000000000" pitchFamily="2" charset="0"/>
            </a:endParaRPr>
          </a:p>
          <a:p>
            <a:pPr algn="l"/>
            <a:r>
              <a:rPr lang="es-ES" b="0" i="0" u="none" strike="noStrike" dirty="0">
                <a:solidFill>
                  <a:srgbClr val="565656"/>
                </a:solidFill>
                <a:effectLst/>
                <a:latin typeface="Roboto" panose="02000000000000000000" pitchFamily="2" charset="0"/>
                <a:hlinkClick r:id="rId3" tooltip="Ver todos nuestros contenidos del 21 Sep 2021"/>
              </a:rPr>
              <a:t>21 Sep 2021</a:t>
            </a:r>
            <a:r>
              <a:rPr lang="es-ES" b="0" i="0" dirty="0">
                <a:solidFill>
                  <a:srgbClr val="000000"/>
                </a:solidFill>
                <a:effectLst/>
                <a:latin typeface="Roboto" panose="02000000000000000000" pitchFamily="2" charset="0"/>
              </a:rPr>
              <a:t> - 20:08 CET</a:t>
            </a:r>
          </a:p>
        </p:txBody>
      </p:sp>
      <p:sp>
        <p:nvSpPr>
          <p:cNvPr id="4" name="CuadroTexto 3">
            <a:extLst>
              <a:ext uri="{FF2B5EF4-FFF2-40B4-BE49-F238E27FC236}">
                <a16:creationId xmlns:a16="http://schemas.microsoft.com/office/drawing/2014/main" id="{8D978048-666B-6B5F-1C39-410CCF39DAEF}"/>
              </a:ext>
            </a:extLst>
          </p:cNvPr>
          <p:cNvSpPr txBox="1"/>
          <p:nvPr/>
        </p:nvSpPr>
        <p:spPr>
          <a:xfrm>
            <a:off x="472966" y="2628459"/>
            <a:ext cx="8678916" cy="3477875"/>
          </a:xfrm>
          <a:custGeom>
            <a:avLst/>
            <a:gdLst>
              <a:gd name="connsiteX0" fmla="*/ 0 w 8678916"/>
              <a:gd name="connsiteY0" fmla="*/ 0 h 3477875"/>
              <a:gd name="connsiteX1" fmla="*/ 491805 w 8678916"/>
              <a:gd name="connsiteY1" fmla="*/ 0 h 3477875"/>
              <a:gd name="connsiteX2" fmla="*/ 983610 w 8678916"/>
              <a:gd name="connsiteY2" fmla="*/ 0 h 3477875"/>
              <a:gd name="connsiteX3" fmla="*/ 1735783 w 8678916"/>
              <a:gd name="connsiteY3" fmla="*/ 0 h 3477875"/>
              <a:gd name="connsiteX4" fmla="*/ 2401167 w 8678916"/>
              <a:gd name="connsiteY4" fmla="*/ 0 h 3477875"/>
              <a:gd name="connsiteX5" fmla="*/ 3153339 w 8678916"/>
              <a:gd name="connsiteY5" fmla="*/ 0 h 3477875"/>
              <a:gd name="connsiteX6" fmla="*/ 3645145 w 8678916"/>
              <a:gd name="connsiteY6" fmla="*/ 0 h 3477875"/>
              <a:gd name="connsiteX7" fmla="*/ 3963372 w 8678916"/>
              <a:gd name="connsiteY7" fmla="*/ 0 h 3477875"/>
              <a:gd name="connsiteX8" fmla="*/ 4281599 w 8678916"/>
              <a:gd name="connsiteY8" fmla="*/ 0 h 3477875"/>
              <a:gd name="connsiteX9" fmla="*/ 4599825 w 8678916"/>
              <a:gd name="connsiteY9" fmla="*/ 0 h 3477875"/>
              <a:gd name="connsiteX10" fmla="*/ 5004842 w 8678916"/>
              <a:gd name="connsiteY10" fmla="*/ 0 h 3477875"/>
              <a:gd name="connsiteX11" fmla="*/ 5409858 w 8678916"/>
              <a:gd name="connsiteY11" fmla="*/ 0 h 3477875"/>
              <a:gd name="connsiteX12" fmla="*/ 5814874 w 8678916"/>
              <a:gd name="connsiteY12" fmla="*/ 0 h 3477875"/>
              <a:gd name="connsiteX13" fmla="*/ 6480257 w 8678916"/>
              <a:gd name="connsiteY13" fmla="*/ 0 h 3477875"/>
              <a:gd name="connsiteX14" fmla="*/ 6885273 w 8678916"/>
              <a:gd name="connsiteY14" fmla="*/ 0 h 3477875"/>
              <a:gd name="connsiteX15" fmla="*/ 7550657 w 8678916"/>
              <a:gd name="connsiteY15" fmla="*/ 0 h 3477875"/>
              <a:gd name="connsiteX16" fmla="*/ 8678916 w 8678916"/>
              <a:gd name="connsiteY16" fmla="*/ 0 h 3477875"/>
              <a:gd name="connsiteX17" fmla="*/ 8678916 w 8678916"/>
              <a:gd name="connsiteY17" fmla="*/ 544867 h 3477875"/>
              <a:gd name="connsiteX18" fmla="*/ 8678916 w 8678916"/>
              <a:gd name="connsiteY18" fmla="*/ 1194070 h 3477875"/>
              <a:gd name="connsiteX19" fmla="*/ 8678916 w 8678916"/>
              <a:gd name="connsiteY19" fmla="*/ 1843274 h 3477875"/>
              <a:gd name="connsiteX20" fmla="*/ 8678916 w 8678916"/>
              <a:gd name="connsiteY20" fmla="*/ 2492477 h 3477875"/>
              <a:gd name="connsiteX21" fmla="*/ 8678916 w 8678916"/>
              <a:gd name="connsiteY21" fmla="*/ 3477875 h 3477875"/>
              <a:gd name="connsiteX22" fmla="*/ 8013532 w 8678916"/>
              <a:gd name="connsiteY22" fmla="*/ 3477875 h 3477875"/>
              <a:gd name="connsiteX23" fmla="*/ 7434938 w 8678916"/>
              <a:gd name="connsiteY23" fmla="*/ 3477875 h 3477875"/>
              <a:gd name="connsiteX24" fmla="*/ 6769554 w 8678916"/>
              <a:gd name="connsiteY24" fmla="*/ 3477875 h 3477875"/>
              <a:gd name="connsiteX25" fmla="*/ 6364538 w 8678916"/>
              <a:gd name="connsiteY25" fmla="*/ 3477875 h 3477875"/>
              <a:gd name="connsiteX26" fmla="*/ 5959522 w 8678916"/>
              <a:gd name="connsiteY26" fmla="*/ 3477875 h 3477875"/>
              <a:gd name="connsiteX27" fmla="*/ 5380928 w 8678916"/>
              <a:gd name="connsiteY27" fmla="*/ 3477875 h 3477875"/>
              <a:gd name="connsiteX28" fmla="*/ 4975912 w 8678916"/>
              <a:gd name="connsiteY28" fmla="*/ 3477875 h 3477875"/>
              <a:gd name="connsiteX29" fmla="*/ 4570896 w 8678916"/>
              <a:gd name="connsiteY29" fmla="*/ 3477875 h 3477875"/>
              <a:gd name="connsiteX30" fmla="*/ 4079091 w 8678916"/>
              <a:gd name="connsiteY30" fmla="*/ 3477875 h 3477875"/>
              <a:gd name="connsiteX31" fmla="*/ 3587285 w 8678916"/>
              <a:gd name="connsiteY31" fmla="*/ 3477875 h 3477875"/>
              <a:gd name="connsiteX32" fmla="*/ 3182269 w 8678916"/>
              <a:gd name="connsiteY32" fmla="*/ 3477875 h 3477875"/>
              <a:gd name="connsiteX33" fmla="*/ 2777253 w 8678916"/>
              <a:gd name="connsiteY33" fmla="*/ 3477875 h 3477875"/>
              <a:gd name="connsiteX34" fmla="*/ 2111870 w 8678916"/>
              <a:gd name="connsiteY34" fmla="*/ 3477875 h 3477875"/>
              <a:gd name="connsiteX35" fmla="*/ 1706853 w 8678916"/>
              <a:gd name="connsiteY35" fmla="*/ 3477875 h 3477875"/>
              <a:gd name="connsiteX36" fmla="*/ 1301837 w 8678916"/>
              <a:gd name="connsiteY36" fmla="*/ 3477875 h 3477875"/>
              <a:gd name="connsiteX37" fmla="*/ 810032 w 8678916"/>
              <a:gd name="connsiteY37" fmla="*/ 3477875 h 3477875"/>
              <a:gd name="connsiteX38" fmla="*/ 0 w 8678916"/>
              <a:gd name="connsiteY38" fmla="*/ 3477875 h 3477875"/>
              <a:gd name="connsiteX39" fmla="*/ 0 w 8678916"/>
              <a:gd name="connsiteY39" fmla="*/ 2933008 h 3477875"/>
              <a:gd name="connsiteX40" fmla="*/ 0 w 8678916"/>
              <a:gd name="connsiteY40" fmla="*/ 2457698 h 3477875"/>
              <a:gd name="connsiteX41" fmla="*/ 0 w 8678916"/>
              <a:gd name="connsiteY41" fmla="*/ 1878053 h 3477875"/>
              <a:gd name="connsiteX42" fmla="*/ 0 w 8678916"/>
              <a:gd name="connsiteY42" fmla="*/ 1367964 h 3477875"/>
              <a:gd name="connsiteX43" fmla="*/ 0 w 8678916"/>
              <a:gd name="connsiteY43" fmla="*/ 857876 h 3477875"/>
              <a:gd name="connsiteX44" fmla="*/ 0 w 8678916"/>
              <a:gd name="connsiteY44"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78916" h="3477875" extrusionOk="0">
                <a:moveTo>
                  <a:pt x="0" y="0"/>
                </a:moveTo>
                <a:cubicBezTo>
                  <a:pt x="170659" y="-35109"/>
                  <a:pt x="391125" y="3778"/>
                  <a:pt x="491805" y="0"/>
                </a:cubicBezTo>
                <a:cubicBezTo>
                  <a:pt x="592485" y="-3778"/>
                  <a:pt x="882301" y="35259"/>
                  <a:pt x="983610" y="0"/>
                </a:cubicBezTo>
                <a:cubicBezTo>
                  <a:pt x="1084920" y="-35259"/>
                  <a:pt x="1579591" y="82304"/>
                  <a:pt x="1735783" y="0"/>
                </a:cubicBezTo>
                <a:cubicBezTo>
                  <a:pt x="1891975" y="-82304"/>
                  <a:pt x="2078443" y="19432"/>
                  <a:pt x="2401167" y="0"/>
                </a:cubicBezTo>
                <a:cubicBezTo>
                  <a:pt x="2723891" y="-19432"/>
                  <a:pt x="2808228" y="37370"/>
                  <a:pt x="3153339" y="0"/>
                </a:cubicBezTo>
                <a:cubicBezTo>
                  <a:pt x="3498450" y="-37370"/>
                  <a:pt x="3399675" y="12304"/>
                  <a:pt x="3645145" y="0"/>
                </a:cubicBezTo>
                <a:cubicBezTo>
                  <a:pt x="3890615" y="-12304"/>
                  <a:pt x="3820136" y="32301"/>
                  <a:pt x="3963372" y="0"/>
                </a:cubicBezTo>
                <a:cubicBezTo>
                  <a:pt x="4106608" y="-32301"/>
                  <a:pt x="4170933" y="21973"/>
                  <a:pt x="4281599" y="0"/>
                </a:cubicBezTo>
                <a:cubicBezTo>
                  <a:pt x="4392265" y="-21973"/>
                  <a:pt x="4494305" y="22219"/>
                  <a:pt x="4599825" y="0"/>
                </a:cubicBezTo>
                <a:cubicBezTo>
                  <a:pt x="4705345" y="-22219"/>
                  <a:pt x="4837953" y="20313"/>
                  <a:pt x="5004842" y="0"/>
                </a:cubicBezTo>
                <a:cubicBezTo>
                  <a:pt x="5171731" y="-20313"/>
                  <a:pt x="5304556" y="26520"/>
                  <a:pt x="5409858" y="0"/>
                </a:cubicBezTo>
                <a:cubicBezTo>
                  <a:pt x="5515160" y="-26520"/>
                  <a:pt x="5664165" y="20398"/>
                  <a:pt x="5814874" y="0"/>
                </a:cubicBezTo>
                <a:cubicBezTo>
                  <a:pt x="5965583" y="-20398"/>
                  <a:pt x="6260444" y="50079"/>
                  <a:pt x="6480257" y="0"/>
                </a:cubicBezTo>
                <a:cubicBezTo>
                  <a:pt x="6700070" y="-50079"/>
                  <a:pt x="6708408" y="33022"/>
                  <a:pt x="6885273" y="0"/>
                </a:cubicBezTo>
                <a:cubicBezTo>
                  <a:pt x="7062138" y="-33022"/>
                  <a:pt x="7361046" y="39598"/>
                  <a:pt x="7550657" y="0"/>
                </a:cubicBezTo>
                <a:cubicBezTo>
                  <a:pt x="7740268" y="-39598"/>
                  <a:pt x="8359654" y="134148"/>
                  <a:pt x="8678916" y="0"/>
                </a:cubicBezTo>
                <a:cubicBezTo>
                  <a:pt x="8682381" y="199848"/>
                  <a:pt x="8618235" y="420355"/>
                  <a:pt x="8678916" y="544867"/>
                </a:cubicBezTo>
                <a:cubicBezTo>
                  <a:pt x="8739597" y="669379"/>
                  <a:pt x="8635935" y="1016650"/>
                  <a:pt x="8678916" y="1194070"/>
                </a:cubicBezTo>
                <a:cubicBezTo>
                  <a:pt x="8721897" y="1371490"/>
                  <a:pt x="8603458" y="1584253"/>
                  <a:pt x="8678916" y="1843274"/>
                </a:cubicBezTo>
                <a:cubicBezTo>
                  <a:pt x="8754374" y="2102295"/>
                  <a:pt x="8615379" y="2248881"/>
                  <a:pt x="8678916" y="2492477"/>
                </a:cubicBezTo>
                <a:cubicBezTo>
                  <a:pt x="8742453" y="2736073"/>
                  <a:pt x="8642046" y="3097403"/>
                  <a:pt x="8678916" y="3477875"/>
                </a:cubicBezTo>
                <a:cubicBezTo>
                  <a:pt x="8412950" y="3533321"/>
                  <a:pt x="8341791" y="3455214"/>
                  <a:pt x="8013532" y="3477875"/>
                </a:cubicBezTo>
                <a:cubicBezTo>
                  <a:pt x="7685273" y="3500536"/>
                  <a:pt x="7654058" y="3419763"/>
                  <a:pt x="7434938" y="3477875"/>
                </a:cubicBezTo>
                <a:cubicBezTo>
                  <a:pt x="7215818" y="3535987"/>
                  <a:pt x="7083184" y="3421747"/>
                  <a:pt x="6769554" y="3477875"/>
                </a:cubicBezTo>
                <a:cubicBezTo>
                  <a:pt x="6455924" y="3534003"/>
                  <a:pt x="6480467" y="3454544"/>
                  <a:pt x="6364538" y="3477875"/>
                </a:cubicBezTo>
                <a:cubicBezTo>
                  <a:pt x="6248609" y="3501206"/>
                  <a:pt x="6145402" y="3437368"/>
                  <a:pt x="5959522" y="3477875"/>
                </a:cubicBezTo>
                <a:cubicBezTo>
                  <a:pt x="5773642" y="3518382"/>
                  <a:pt x="5574381" y="3428255"/>
                  <a:pt x="5380928" y="3477875"/>
                </a:cubicBezTo>
                <a:cubicBezTo>
                  <a:pt x="5187475" y="3527495"/>
                  <a:pt x="5132554" y="3434639"/>
                  <a:pt x="4975912" y="3477875"/>
                </a:cubicBezTo>
                <a:cubicBezTo>
                  <a:pt x="4819270" y="3521111"/>
                  <a:pt x="4686570" y="3439486"/>
                  <a:pt x="4570896" y="3477875"/>
                </a:cubicBezTo>
                <a:cubicBezTo>
                  <a:pt x="4455222" y="3516264"/>
                  <a:pt x="4208136" y="3455537"/>
                  <a:pt x="4079091" y="3477875"/>
                </a:cubicBezTo>
                <a:cubicBezTo>
                  <a:pt x="3950047" y="3500213"/>
                  <a:pt x="3724551" y="3439083"/>
                  <a:pt x="3587285" y="3477875"/>
                </a:cubicBezTo>
                <a:cubicBezTo>
                  <a:pt x="3450019" y="3516667"/>
                  <a:pt x="3321357" y="3435346"/>
                  <a:pt x="3182269" y="3477875"/>
                </a:cubicBezTo>
                <a:cubicBezTo>
                  <a:pt x="3043181" y="3520404"/>
                  <a:pt x="2975102" y="3433985"/>
                  <a:pt x="2777253" y="3477875"/>
                </a:cubicBezTo>
                <a:cubicBezTo>
                  <a:pt x="2579404" y="3521765"/>
                  <a:pt x="2428975" y="3459868"/>
                  <a:pt x="2111870" y="3477875"/>
                </a:cubicBezTo>
                <a:cubicBezTo>
                  <a:pt x="1794765" y="3495882"/>
                  <a:pt x="1860250" y="3469736"/>
                  <a:pt x="1706853" y="3477875"/>
                </a:cubicBezTo>
                <a:cubicBezTo>
                  <a:pt x="1553456" y="3486014"/>
                  <a:pt x="1384267" y="3451483"/>
                  <a:pt x="1301837" y="3477875"/>
                </a:cubicBezTo>
                <a:cubicBezTo>
                  <a:pt x="1219407" y="3504267"/>
                  <a:pt x="955879" y="3442189"/>
                  <a:pt x="810032" y="3477875"/>
                </a:cubicBezTo>
                <a:cubicBezTo>
                  <a:pt x="664185" y="3513561"/>
                  <a:pt x="192312" y="3467411"/>
                  <a:pt x="0" y="3477875"/>
                </a:cubicBezTo>
                <a:cubicBezTo>
                  <a:pt x="-56281" y="3281057"/>
                  <a:pt x="7701" y="3153830"/>
                  <a:pt x="0" y="2933008"/>
                </a:cubicBezTo>
                <a:cubicBezTo>
                  <a:pt x="-7701" y="2712186"/>
                  <a:pt x="8623" y="2640047"/>
                  <a:pt x="0" y="2457698"/>
                </a:cubicBezTo>
                <a:cubicBezTo>
                  <a:pt x="-8623" y="2275349"/>
                  <a:pt x="54932" y="2047637"/>
                  <a:pt x="0" y="1878053"/>
                </a:cubicBezTo>
                <a:cubicBezTo>
                  <a:pt x="-54932" y="1708469"/>
                  <a:pt x="57765" y="1511622"/>
                  <a:pt x="0" y="1367964"/>
                </a:cubicBezTo>
                <a:cubicBezTo>
                  <a:pt x="-57765" y="1224306"/>
                  <a:pt x="38233" y="1041124"/>
                  <a:pt x="0" y="857876"/>
                </a:cubicBezTo>
                <a:cubicBezTo>
                  <a:pt x="-38233" y="674628"/>
                  <a:pt x="50617" y="270658"/>
                  <a:pt x="0" y="0"/>
                </a:cubicBezTo>
                <a:close/>
              </a:path>
            </a:pathLst>
          </a:custGeom>
          <a:noFill/>
          <a:ln>
            <a:solidFill>
              <a:schemeClr val="tx1"/>
            </a:solidFill>
          </a:ln>
        </p:spPr>
        <p:txBody>
          <a:bodyPr wrap="square">
            <a:spAutoFit/>
          </a:bodyPr>
          <a:lstStyle/>
          <a:p>
            <a:pPr algn="l"/>
            <a:r>
              <a:rPr lang="es-ES" sz="2000" b="1" i="0" dirty="0">
                <a:solidFill>
                  <a:srgbClr val="000000"/>
                </a:solidFill>
                <a:effectLst/>
                <a:latin typeface="Noto Serif" panose="02020600060500020200" pitchFamily="18" charset="0"/>
              </a:rPr>
              <a:t>Notas de cata</a:t>
            </a:r>
          </a:p>
          <a:p>
            <a:pPr algn="just">
              <a:buFont typeface="Arial" panose="020B0604020202020204" pitchFamily="34" charset="0"/>
              <a:buChar char="•"/>
            </a:pPr>
            <a:r>
              <a:rPr lang="es-ES" sz="2000" b="0" i="0" dirty="0">
                <a:solidFill>
                  <a:srgbClr val="000000"/>
                </a:solidFill>
                <a:effectLst/>
                <a:latin typeface="Roboto" panose="02000000000000000000" pitchFamily="2" charset="0"/>
              </a:rPr>
              <a:t>Color amarillo verdoso, limpio, transparente y brillante con abundante lágrima.</a:t>
            </a:r>
          </a:p>
          <a:p>
            <a:pPr algn="just"/>
            <a:endParaRPr lang="es-ES" sz="2000" b="0" i="0" dirty="0">
              <a:solidFill>
                <a:srgbClr val="000000"/>
              </a:solidFill>
              <a:effectLst/>
              <a:latin typeface="Roboto" panose="02000000000000000000" pitchFamily="2" charset="0"/>
            </a:endParaRPr>
          </a:p>
          <a:p>
            <a:pPr algn="just">
              <a:buFont typeface="Arial" panose="020B0604020202020204" pitchFamily="34" charset="0"/>
              <a:buChar char="•"/>
            </a:pPr>
            <a:r>
              <a:rPr lang="es-ES" sz="2000" b="0" i="0" dirty="0">
                <a:solidFill>
                  <a:srgbClr val="000000"/>
                </a:solidFill>
                <a:effectLst/>
                <a:latin typeface="Roboto" panose="02000000000000000000" pitchFamily="2" charset="0"/>
              </a:rPr>
              <a:t>Es intenso en nariz con notas cítricas, florales, de azahar, mandarina, fruta de pelo, melocotón, mango y notas balsámicas y de panadería.</a:t>
            </a:r>
          </a:p>
          <a:p>
            <a:pPr algn="just"/>
            <a:endParaRPr lang="es-ES" sz="2000" b="0" i="0" dirty="0">
              <a:solidFill>
                <a:srgbClr val="000000"/>
              </a:solidFill>
              <a:effectLst/>
              <a:latin typeface="Roboto" panose="02000000000000000000" pitchFamily="2" charset="0"/>
            </a:endParaRPr>
          </a:p>
          <a:p>
            <a:pPr algn="just">
              <a:buFont typeface="Arial" panose="020B0604020202020204" pitchFamily="34" charset="0"/>
              <a:buChar char="•"/>
            </a:pPr>
            <a:r>
              <a:rPr lang="es-ES" sz="2000" b="0" i="0" dirty="0">
                <a:solidFill>
                  <a:srgbClr val="000000"/>
                </a:solidFill>
                <a:effectLst/>
                <a:latin typeface="Roboto" panose="02000000000000000000" pitchFamily="2" charset="0"/>
              </a:rPr>
              <a:t>De buena estructura en boca, es denso, untuoso, glicérico y a la vez muy fresco por una acidez bien marcada, muy afrutado y muy largo.</a:t>
            </a:r>
          </a:p>
          <a:p>
            <a:pPr algn="just">
              <a:buFont typeface="Arial" panose="020B0604020202020204" pitchFamily="34" charset="0"/>
              <a:buChar char="•"/>
            </a:pPr>
            <a:endParaRPr lang="es-ES" sz="2000" b="0" i="0" dirty="0">
              <a:solidFill>
                <a:srgbClr val="000000"/>
              </a:solidFill>
              <a:effectLst/>
              <a:latin typeface="Roboto" panose="02000000000000000000" pitchFamily="2" charset="0"/>
            </a:endParaRPr>
          </a:p>
          <a:p>
            <a:pPr algn="just"/>
            <a:r>
              <a:rPr lang="es-ES" sz="2000" b="1" i="0" dirty="0">
                <a:solidFill>
                  <a:srgbClr val="000000"/>
                </a:solidFill>
                <a:effectLst/>
                <a:latin typeface="Roboto" panose="02000000000000000000" pitchFamily="2" charset="0"/>
              </a:rPr>
              <a:t>Eduardo Peña La Vista 2018</a:t>
            </a:r>
            <a:r>
              <a:rPr lang="es-ES" sz="2000" b="0" i="0" dirty="0">
                <a:solidFill>
                  <a:srgbClr val="000000"/>
                </a:solidFill>
                <a:effectLst/>
                <a:latin typeface="Roboto" panose="02000000000000000000" pitchFamily="2" charset="0"/>
              </a:rPr>
              <a:t>. PVP: 28€</a:t>
            </a:r>
          </a:p>
        </p:txBody>
      </p:sp>
      <p:pic>
        <p:nvPicPr>
          <p:cNvPr id="6146" name="Picture 2" descr="bodega Eduardo Peña La vista">
            <a:extLst>
              <a:ext uri="{FF2B5EF4-FFF2-40B4-BE49-F238E27FC236}">
                <a16:creationId xmlns:a16="http://schemas.microsoft.com/office/drawing/2014/main" id="{96373234-616A-6A14-5445-62C5DA22D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9629" y="0"/>
            <a:ext cx="28749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Periodista Digital">
            <a:extLst>
              <a:ext uri="{FF2B5EF4-FFF2-40B4-BE49-F238E27FC236}">
                <a16:creationId xmlns:a16="http://schemas.microsoft.com/office/drawing/2014/main" id="{00521D18-CC49-B41F-B1D5-16825BA0B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174" y="1921728"/>
            <a:ext cx="3746500" cy="48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88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odega Eduardo Peña ">
            <a:extLst>
              <a:ext uri="{FF2B5EF4-FFF2-40B4-BE49-F238E27FC236}">
                <a16:creationId xmlns:a16="http://schemas.microsoft.com/office/drawing/2014/main" id="{BC94EC18-0B5E-F461-18B9-614CD5A25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47" y="1947041"/>
            <a:ext cx="3831823" cy="29639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132BED3-00AF-ECB8-7216-848A9DBD7200}"/>
              </a:ext>
            </a:extLst>
          </p:cNvPr>
          <p:cNvSpPr txBox="1"/>
          <p:nvPr/>
        </p:nvSpPr>
        <p:spPr>
          <a:xfrm>
            <a:off x="997606" y="5160402"/>
            <a:ext cx="10196787" cy="1477328"/>
          </a:xfrm>
          <a:noFill/>
          <a:ln w="9525">
            <a:solidFill>
              <a:schemeClr val="tx1"/>
            </a:solidFill>
          </a:ln>
        </p:spPr>
        <p:txBody>
          <a:bodyPr wrap="square">
            <a:spAutoFit/>
          </a:bodyPr>
          <a:lstStyle/>
          <a:p>
            <a:pPr algn="just"/>
            <a:r>
              <a:rPr lang="es-ES" b="0" i="0" dirty="0">
                <a:solidFill>
                  <a:srgbClr val="000000"/>
                </a:solidFill>
                <a:effectLst/>
                <a:latin typeface="Roboto" panose="02000000000000000000" pitchFamily="2" charset="0"/>
              </a:rPr>
              <a:t>Se fundó en 2005 en la parte occidental de la provincia de </a:t>
            </a:r>
            <a:r>
              <a:rPr lang="es-ES" b="1" i="0" dirty="0">
                <a:solidFill>
                  <a:srgbClr val="000000"/>
                </a:solidFill>
                <a:effectLst/>
                <a:latin typeface="Roboto" panose="02000000000000000000" pitchFamily="2" charset="0"/>
              </a:rPr>
              <a:t>Ourense,</a:t>
            </a:r>
            <a:r>
              <a:rPr lang="es-ES" b="0" i="0" dirty="0">
                <a:solidFill>
                  <a:srgbClr val="000000"/>
                </a:solidFill>
                <a:effectLst/>
                <a:latin typeface="Roboto" panose="02000000000000000000" pitchFamily="2" charset="0"/>
              </a:rPr>
              <a:t> marcada por el paso del Miño y sus afluentes. Cuenta con una finca de 8 hectáreas a 250 m. de altitud en suave pendiente y orientación oeste con un terreno pedregoso, arenoso, de pizarra y piedra, en suave pendiente hacia el embalse de </a:t>
            </a:r>
            <a:r>
              <a:rPr lang="es-ES" b="0" i="0" dirty="0" err="1">
                <a:solidFill>
                  <a:srgbClr val="000000"/>
                </a:solidFill>
                <a:effectLst/>
                <a:latin typeface="Roboto" panose="02000000000000000000" pitchFamily="2" charset="0"/>
              </a:rPr>
              <a:t>Castrelo</a:t>
            </a:r>
            <a:r>
              <a:rPr lang="es-ES" b="0" i="0" dirty="0">
                <a:solidFill>
                  <a:srgbClr val="000000"/>
                </a:solidFill>
                <a:effectLst/>
                <a:latin typeface="Roboto" panose="02000000000000000000" pitchFamily="2" charset="0"/>
              </a:rPr>
              <a:t> de Miño, dispone de viñedos en líneas paralelas y ordenadas en busca del sol.</a:t>
            </a:r>
            <a:endParaRPr lang="es-ES" dirty="0"/>
          </a:p>
        </p:txBody>
      </p:sp>
      <p:pic>
        <p:nvPicPr>
          <p:cNvPr id="8198" name="Picture 6" descr="bodega Eduardo Peña La vista">
            <a:extLst>
              <a:ext uri="{FF2B5EF4-FFF2-40B4-BE49-F238E27FC236}">
                <a16:creationId xmlns:a16="http://schemas.microsoft.com/office/drawing/2014/main" id="{FE6D8D4A-B333-5CEF-2DA6-309572E23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424" y="1947041"/>
            <a:ext cx="7173932" cy="29639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200" name="Picture 8" descr="Periodista Digital">
            <a:extLst>
              <a:ext uri="{FF2B5EF4-FFF2-40B4-BE49-F238E27FC236}">
                <a16:creationId xmlns:a16="http://schemas.microsoft.com/office/drawing/2014/main" id="{1E26ABA0-EBBB-5864-A35A-0F7086ED2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570" y="1339719"/>
            <a:ext cx="3746500" cy="48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E021535-71DC-D37E-BA46-AEDE33196DD8}"/>
              </a:ext>
            </a:extLst>
          </p:cNvPr>
          <p:cNvSpPr txBox="1"/>
          <p:nvPr/>
        </p:nvSpPr>
        <p:spPr>
          <a:xfrm>
            <a:off x="2528484" y="220270"/>
            <a:ext cx="7796671" cy="954107"/>
          </a:xfrm>
          <a:prstGeom prst="rect">
            <a:avLst/>
          </a:prstGeom>
          <a:noFill/>
          <a:ln>
            <a:solidFill>
              <a:schemeClr val="tx1"/>
            </a:solidFill>
          </a:ln>
        </p:spPr>
        <p:txBody>
          <a:bodyPr wrap="square">
            <a:spAutoFit/>
          </a:bodyPr>
          <a:lstStyle/>
          <a:p>
            <a:pPr algn="l"/>
            <a:r>
              <a:rPr lang="es-ES" sz="2800" b="1" i="0" dirty="0">
                <a:solidFill>
                  <a:srgbClr val="000000"/>
                </a:solidFill>
                <a:effectLst/>
                <a:latin typeface="Noto Serif" panose="02020600060500020200" pitchFamily="18" charset="0"/>
              </a:rPr>
              <a:t>La Bodega Eduardo Peña de la D.O. Ribeiro</a:t>
            </a:r>
          </a:p>
        </p:txBody>
      </p:sp>
    </p:spTree>
    <p:extLst>
      <p:ext uri="{BB962C8B-B14F-4D97-AF65-F5344CB8AC3E}">
        <p14:creationId xmlns:p14="http://schemas.microsoft.com/office/powerpoint/2010/main" val="192256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Periodista Digital">
            <a:extLst>
              <a:ext uri="{FF2B5EF4-FFF2-40B4-BE49-F238E27FC236}">
                <a16:creationId xmlns:a16="http://schemas.microsoft.com/office/drawing/2014/main" id="{1E26ABA0-EBBB-5864-A35A-0F7086ED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80" y="313024"/>
            <a:ext cx="3746500" cy="48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18F9D3F-F040-E340-AAB6-643284E422C7}"/>
              </a:ext>
            </a:extLst>
          </p:cNvPr>
          <p:cNvSpPr txBox="1"/>
          <p:nvPr/>
        </p:nvSpPr>
        <p:spPr>
          <a:xfrm>
            <a:off x="489284" y="1054737"/>
            <a:ext cx="11213431" cy="1661993"/>
          </a:xfrm>
          <a:prstGeom prst="rect">
            <a:avLst/>
          </a:prstGeom>
          <a:noFill/>
        </p:spPr>
        <p:txBody>
          <a:bodyPr wrap="square">
            <a:spAutoFit/>
          </a:bodyPr>
          <a:lstStyle/>
          <a:p>
            <a:pPr algn="l"/>
            <a:r>
              <a:rPr lang="es-ES" b="0" i="0" cap="all" dirty="0">
                <a:solidFill>
                  <a:srgbClr val="000000"/>
                </a:solidFill>
                <a:effectLst/>
                <a:latin typeface="Roboto" panose="02000000000000000000" pitchFamily="2" charset="0"/>
              </a:rPr>
              <a:t>LA XXXIV CATA DE VINOS DE GALICIA, XXIV CATA DE AGUARDIENTES DE GALICIA Y XI CATA DE LICORES TRADICIONALES, ES UN EVENTO QUE LA XUNTA ORGANIZA DE LA MANO DE LAS DENOMINACIONES DE ORIGEN E INDICACIÓN GEOGRÁFICAS PROTEGIDAS</a:t>
            </a:r>
          </a:p>
          <a:p>
            <a:pPr algn="l"/>
            <a:r>
              <a:rPr lang="es-ES" sz="2400" b="1" i="0" dirty="0" err="1">
                <a:solidFill>
                  <a:srgbClr val="000000"/>
                </a:solidFill>
                <a:effectLst/>
                <a:latin typeface="Noto Serif" panose="02020600060500020200" pitchFamily="18" charset="0"/>
              </a:rPr>
              <a:t>Acio</a:t>
            </a:r>
            <a:r>
              <a:rPr lang="es-ES" sz="2400" b="1" i="0" dirty="0">
                <a:solidFill>
                  <a:srgbClr val="000000"/>
                </a:solidFill>
                <a:effectLst/>
                <a:latin typeface="Noto Serif" panose="02020600060500020200" pitchFamily="18" charset="0"/>
              </a:rPr>
              <a:t> de Ouro para </a:t>
            </a:r>
            <a:r>
              <a:rPr lang="es-ES" sz="2400" b="1" i="0" dirty="0" err="1">
                <a:solidFill>
                  <a:srgbClr val="000000"/>
                </a:solidFill>
                <a:effectLst/>
                <a:latin typeface="Noto Serif" panose="02020600060500020200" pitchFamily="18" charset="0"/>
              </a:rPr>
              <a:t>Maria</a:t>
            </a:r>
            <a:r>
              <a:rPr lang="es-ES" sz="2400" b="1" i="0" dirty="0">
                <a:solidFill>
                  <a:srgbClr val="000000"/>
                </a:solidFill>
                <a:effectLst/>
                <a:latin typeface="Noto Serif" panose="02020600060500020200" pitchFamily="18" charset="0"/>
              </a:rPr>
              <a:t> Andrea 2021 al mejor vino blanco gallego de </a:t>
            </a:r>
            <a:r>
              <a:rPr lang="es-ES" sz="2400" b="1" i="0" dirty="0" err="1">
                <a:solidFill>
                  <a:srgbClr val="000000"/>
                </a:solidFill>
                <a:effectLst/>
                <a:latin typeface="Noto Serif" panose="02020600060500020200" pitchFamily="18" charset="0"/>
              </a:rPr>
              <a:t>Colleteiros</a:t>
            </a:r>
            <a:endParaRPr lang="es-ES" sz="2400" b="1" i="0" dirty="0">
              <a:solidFill>
                <a:srgbClr val="000000"/>
              </a:solidFill>
              <a:effectLst/>
              <a:latin typeface="Noto Serif" panose="02020600060500020200" pitchFamily="18" charset="0"/>
            </a:endParaRPr>
          </a:p>
        </p:txBody>
      </p:sp>
      <p:pic>
        <p:nvPicPr>
          <p:cNvPr id="31746" name="Picture 2" descr="Maria Andrea">
            <a:extLst>
              <a:ext uri="{FF2B5EF4-FFF2-40B4-BE49-F238E27FC236}">
                <a16:creationId xmlns:a16="http://schemas.microsoft.com/office/drawing/2014/main" id="{7F9A9D92-7E9E-88B9-A502-80BDC8ECA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580" y="2348066"/>
            <a:ext cx="5493233" cy="42190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6831AD11-2C70-B93A-FEAB-1FB0EBE58374}"/>
              </a:ext>
            </a:extLst>
          </p:cNvPr>
          <p:cNvSpPr txBox="1"/>
          <p:nvPr/>
        </p:nvSpPr>
        <p:spPr>
          <a:xfrm>
            <a:off x="236187" y="3429000"/>
            <a:ext cx="6096000" cy="1938992"/>
          </a:xfrm>
          <a:noFill/>
          <a:ln>
            <a:solidFill>
              <a:schemeClr val="tx1"/>
            </a:solidFill>
          </a:ln>
        </p:spPr>
        <p:txBody>
          <a:bodyPr wrap="square">
            <a:spAutoFit/>
          </a:bodyPr>
          <a:lstStyle/>
          <a:p>
            <a:pPr algn="just"/>
            <a:r>
              <a:rPr lang="es-ES" sz="2400" b="0" i="0" dirty="0">
                <a:solidFill>
                  <a:srgbClr val="000000"/>
                </a:solidFill>
                <a:effectLst/>
                <a:latin typeface="Roboto" panose="02000000000000000000" pitchFamily="2" charset="0"/>
              </a:rPr>
              <a:t>La bodega Eduardo Peña consiguió en la categoría “</a:t>
            </a:r>
            <a:r>
              <a:rPr lang="es-ES" sz="2400" b="0" i="0" dirty="0" err="1">
                <a:solidFill>
                  <a:srgbClr val="000000"/>
                </a:solidFill>
                <a:effectLst/>
                <a:latin typeface="Roboto" panose="02000000000000000000" pitchFamily="2" charset="0"/>
              </a:rPr>
              <a:t>Viños</a:t>
            </a:r>
            <a:r>
              <a:rPr lang="es-ES" sz="2400" b="0" i="0" dirty="0">
                <a:solidFill>
                  <a:srgbClr val="000000"/>
                </a:solidFill>
                <a:effectLst/>
                <a:latin typeface="Roboto" panose="02000000000000000000" pitchFamily="2" charset="0"/>
              </a:rPr>
              <a:t> de </a:t>
            </a:r>
            <a:r>
              <a:rPr lang="es-ES" sz="2400" b="0" i="0" dirty="0" err="1">
                <a:solidFill>
                  <a:srgbClr val="000000"/>
                </a:solidFill>
                <a:effectLst/>
                <a:latin typeface="Roboto" panose="02000000000000000000" pitchFamily="2" charset="0"/>
              </a:rPr>
              <a:t>Colleteiro</a:t>
            </a:r>
            <a:r>
              <a:rPr lang="es-ES" sz="2400" b="0" i="0" dirty="0">
                <a:solidFill>
                  <a:srgbClr val="000000"/>
                </a:solidFill>
                <a:effectLst/>
                <a:latin typeface="Roboto" panose="02000000000000000000" pitchFamily="2" charset="0"/>
              </a:rPr>
              <a:t> e de </a:t>
            </a:r>
            <a:r>
              <a:rPr lang="es-ES" sz="2400" b="0" i="0" dirty="0" err="1">
                <a:solidFill>
                  <a:srgbClr val="000000"/>
                </a:solidFill>
                <a:effectLst/>
                <a:latin typeface="Roboto" panose="02000000000000000000" pitchFamily="2" charset="0"/>
              </a:rPr>
              <a:t>pequenas</a:t>
            </a:r>
            <a:r>
              <a:rPr lang="es-ES" sz="2400" b="0" i="0" dirty="0">
                <a:solidFill>
                  <a:srgbClr val="000000"/>
                </a:solidFill>
                <a:effectLst/>
                <a:latin typeface="Roboto" panose="02000000000000000000" pitchFamily="2" charset="0"/>
              </a:rPr>
              <a:t> </a:t>
            </a:r>
            <a:r>
              <a:rPr lang="es-ES" sz="2400" b="0" i="0" dirty="0" err="1">
                <a:solidFill>
                  <a:srgbClr val="000000"/>
                </a:solidFill>
                <a:effectLst/>
                <a:latin typeface="Roboto" panose="02000000000000000000" pitchFamily="2" charset="0"/>
              </a:rPr>
              <a:t>adegas</a:t>
            </a:r>
            <a:r>
              <a:rPr lang="es-ES" sz="2400" b="0" i="0" dirty="0">
                <a:solidFill>
                  <a:srgbClr val="000000"/>
                </a:solidFill>
                <a:effectLst/>
                <a:latin typeface="Roboto" panose="02000000000000000000" pitchFamily="2" charset="0"/>
              </a:rPr>
              <a:t>”  el </a:t>
            </a:r>
            <a:r>
              <a:rPr lang="es-ES" sz="2400" b="0" i="0" dirty="0" err="1">
                <a:solidFill>
                  <a:srgbClr val="000000"/>
                </a:solidFill>
                <a:effectLst/>
                <a:latin typeface="Roboto" panose="02000000000000000000" pitchFamily="2" charset="0"/>
              </a:rPr>
              <a:t>Acio</a:t>
            </a:r>
            <a:r>
              <a:rPr lang="es-ES" sz="2400" b="0" i="0" dirty="0">
                <a:solidFill>
                  <a:srgbClr val="000000"/>
                </a:solidFill>
                <a:effectLst/>
                <a:latin typeface="Roboto" panose="02000000000000000000" pitchFamily="2" charset="0"/>
              </a:rPr>
              <a:t> de Ouro Branco para su vino  </a:t>
            </a:r>
            <a:r>
              <a:rPr lang="es-ES" sz="2400" b="0" i="0" dirty="0" err="1">
                <a:solidFill>
                  <a:srgbClr val="000000"/>
                </a:solidFill>
                <a:effectLst/>
                <a:latin typeface="Roboto" panose="02000000000000000000" pitchFamily="2" charset="0"/>
              </a:rPr>
              <a:t>Maria</a:t>
            </a:r>
            <a:r>
              <a:rPr lang="es-ES" sz="2400" b="0" i="0" dirty="0">
                <a:solidFill>
                  <a:srgbClr val="000000"/>
                </a:solidFill>
                <a:effectLst/>
                <a:latin typeface="Roboto" panose="02000000000000000000" pitchFamily="2" charset="0"/>
              </a:rPr>
              <a:t> Andrea (D.O. Ribeiro) en la cata de vinos de Galicia</a:t>
            </a:r>
          </a:p>
        </p:txBody>
      </p:sp>
    </p:spTree>
    <p:extLst>
      <p:ext uri="{BB962C8B-B14F-4D97-AF65-F5344CB8AC3E}">
        <p14:creationId xmlns:p14="http://schemas.microsoft.com/office/powerpoint/2010/main" val="3920025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Periodista Digital">
            <a:extLst>
              <a:ext uri="{FF2B5EF4-FFF2-40B4-BE49-F238E27FC236}">
                <a16:creationId xmlns:a16="http://schemas.microsoft.com/office/drawing/2014/main" id="{1E26ABA0-EBBB-5864-A35A-0F7086ED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80" y="313024"/>
            <a:ext cx="3746500" cy="48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33140790-F366-AAF9-0A93-19C35782D07C}"/>
              </a:ext>
            </a:extLst>
          </p:cNvPr>
          <p:cNvSpPr txBox="1"/>
          <p:nvPr/>
        </p:nvSpPr>
        <p:spPr>
          <a:xfrm>
            <a:off x="673768" y="1046293"/>
            <a:ext cx="11261558" cy="707886"/>
          </a:xfrm>
          <a:prstGeom prst="rect">
            <a:avLst/>
          </a:prstGeom>
          <a:noFill/>
        </p:spPr>
        <p:txBody>
          <a:bodyPr wrap="square">
            <a:spAutoFit/>
          </a:bodyPr>
          <a:lstStyle/>
          <a:p>
            <a:r>
              <a:rPr lang="es-ES" sz="2000" b="1" i="0" dirty="0">
                <a:solidFill>
                  <a:srgbClr val="000000"/>
                </a:solidFill>
                <a:effectLst/>
                <a:latin typeface="Roboto" panose="02000000000000000000" pitchFamily="2" charset="0"/>
              </a:rPr>
              <a:t>María Andrea 2021 es un vino elaborado mediante la maceración de las variedades de </a:t>
            </a:r>
            <a:r>
              <a:rPr lang="es-ES" sz="2000" b="1" i="0" dirty="0" err="1">
                <a:solidFill>
                  <a:srgbClr val="000000"/>
                </a:solidFill>
                <a:effectLst/>
                <a:latin typeface="Roboto" panose="02000000000000000000" pitchFamily="2" charset="0"/>
              </a:rPr>
              <a:t>Treixadura</a:t>
            </a:r>
            <a:r>
              <a:rPr lang="es-ES" sz="2000" b="1" i="0" dirty="0">
                <a:solidFill>
                  <a:srgbClr val="000000"/>
                </a:solidFill>
                <a:effectLst/>
                <a:latin typeface="Roboto" panose="02000000000000000000" pitchFamily="2" charset="0"/>
              </a:rPr>
              <a:t>, </a:t>
            </a:r>
            <a:r>
              <a:rPr lang="es-ES" sz="2000" b="1" i="0" dirty="0" err="1">
                <a:solidFill>
                  <a:srgbClr val="000000"/>
                </a:solidFill>
                <a:effectLst/>
                <a:latin typeface="Roboto" panose="02000000000000000000" pitchFamily="2" charset="0"/>
              </a:rPr>
              <a:t>Loureira</a:t>
            </a:r>
            <a:r>
              <a:rPr lang="es-ES" sz="2000" b="1" i="0" dirty="0">
                <a:solidFill>
                  <a:srgbClr val="000000"/>
                </a:solidFill>
                <a:effectLst/>
                <a:latin typeface="Roboto" panose="02000000000000000000" pitchFamily="2" charset="0"/>
              </a:rPr>
              <a:t> y Albariño.</a:t>
            </a:r>
            <a:endParaRPr lang="es-ES" sz="2000" dirty="0"/>
          </a:p>
        </p:txBody>
      </p:sp>
      <p:pic>
        <p:nvPicPr>
          <p:cNvPr id="33794" name="Picture 2" descr="Maria Andrea">
            <a:extLst>
              <a:ext uri="{FF2B5EF4-FFF2-40B4-BE49-F238E27FC236}">
                <a16:creationId xmlns:a16="http://schemas.microsoft.com/office/drawing/2014/main" id="{4E5A86FF-2296-AF1B-4847-69A2630BB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7699" y="1400236"/>
            <a:ext cx="2082638" cy="522170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14FDBA5-5557-482A-9482-636D07128295}"/>
              </a:ext>
            </a:extLst>
          </p:cNvPr>
          <p:cNvSpPr txBox="1"/>
          <p:nvPr/>
        </p:nvSpPr>
        <p:spPr>
          <a:xfrm>
            <a:off x="208547" y="2256751"/>
            <a:ext cx="6096000" cy="3785652"/>
          </a:xfrm>
          <a:noFill/>
          <a:ln>
            <a:solidFill>
              <a:schemeClr val="tx1"/>
            </a:solidFill>
          </a:ln>
        </p:spPr>
        <p:txBody>
          <a:bodyPr wrap="square">
            <a:spAutoFit/>
          </a:bodyPr>
          <a:lstStyle/>
          <a:p>
            <a:r>
              <a:rPr lang="es-ES" sz="2400" b="1" i="0" dirty="0">
                <a:solidFill>
                  <a:srgbClr val="000000"/>
                </a:solidFill>
                <a:effectLst/>
                <a:latin typeface="Roboto" panose="02000000000000000000" pitchFamily="2" charset="0"/>
              </a:rPr>
              <a:t>De color amarillo pálido y ciertos reflejos alimonados, limpio, transparente y brillante con buena lágrima</a:t>
            </a:r>
            <a:r>
              <a:rPr lang="es-ES" sz="2400" b="0" i="0" dirty="0">
                <a:solidFill>
                  <a:srgbClr val="000000"/>
                </a:solidFill>
                <a:effectLst/>
                <a:latin typeface="Roboto" panose="02000000000000000000" pitchFamily="2" charset="0"/>
              </a:rPr>
              <a:t>. En nariz destaca por su marcado carácter</a:t>
            </a:r>
            <a:r>
              <a:rPr lang="es-ES" sz="2400" b="1" i="0" dirty="0">
                <a:solidFill>
                  <a:srgbClr val="000000"/>
                </a:solidFill>
                <a:effectLst/>
                <a:latin typeface="Roboto" panose="02000000000000000000" pitchFamily="2" charset="0"/>
              </a:rPr>
              <a:t> varietal y muy afrutado</a:t>
            </a:r>
            <a:r>
              <a:rPr lang="es-ES" sz="2400" b="0" i="0" dirty="0">
                <a:solidFill>
                  <a:srgbClr val="000000"/>
                </a:solidFill>
                <a:effectLst/>
                <a:latin typeface="Roboto" panose="02000000000000000000" pitchFamily="2" charset="0"/>
              </a:rPr>
              <a:t>, </a:t>
            </a:r>
            <a:r>
              <a:rPr lang="es-ES" sz="2400" b="1" i="0" dirty="0">
                <a:solidFill>
                  <a:srgbClr val="000000"/>
                </a:solidFill>
                <a:effectLst/>
                <a:latin typeface="Roboto" panose="02000000000000000000" pitchFamily="2" charset="0"/>
              </a:rPr>
              <a:t>elegante e intenso, notas cítricas de limón y laurel, mango, melón, membrillo y flores amarillas</a:t>
            </a:r>
            <a:r>
              <a:rPr lang="es-ES" sz="2400" b="0" i="0" dirty="0">
                <a:solidFill>
                  <a:srgbClr val="000000"/>
                </a:solidFill>
                <a:effectLst/>
                <a:latin typeface="Roboto" panose="02000000000000000000" pitchFamily="2" charset="0"/>
              </a:rPr>
              <a:t>. De estructura media y ligera textura grasa, ágil y fresco, de buena acidez, muy afrutado y de gran persistencia.</a:t>
            </a:r>
            <a:endParaRPr lang="es-ES" sz="2400" dirty="0"/>
          </a:p>
        </p:txBody>
      </p:sp>
      <p:pic>
        <p:nvPicPr>
          <p:cNvPr id="33796" name="Picture 4" descr="Acio">
            <a:extLst>
              <a:ext uri="{FF2B5EF4-FFF2-40B4-BE49-F238E27FC236}">
                <a16:creationId xmlns:a16="http://schemas.microsoft.com/office/drawing/2014/main" id="{8860DB88-29BC-1E16-2B74-F8A8152E5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221" y="1013741"/>
            <a:ext cx="3548141" cy="62716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834348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46A123-0509-0B87-F0D9-F3B5FD6FF75F}"/>
              </a:ext>
            </a:extLst>
          </p:cNvPr>
          <p:cNvSpPr txBox="1"/>
          <p:nvPr/>
        </p:nvSpPr>
        <p:spPr>
          <a:xfrm>
            <a:off x="283779" y="1426010"/>
            <a:ext cx="6645165" cy="5355312"/>
          </a:xfrm>
          <a:noFill/>
          <a:ln>
            <a:solidFill>
              <a:schemeClr val="tx1"/>
            </a:solidFill>
          </a:ln>
        </p:spPr>
        <p:txBody>
          <a:bodyPr wrap="square">
            <a:spAutoFit/>
          </a:bodyPr>
          <a:lstStyle/>
          <a:p>
            <a:pPr algn="just"/>
            <a:r>
              <a:rPr lang="es-ES" b="1" i="0" dirty="0">
                <a:solidFill>
                  <a:srgbClr val="404040"/>
                </a:solidFill>
                <a:effectLst/>
                <a:latin typeface="playfair display" panose="020F0502020204030204" pitchFamily="34" charset="0"/>
              </a:rPr>
              <a:t>La Vista 2018</a:t>
            </a:r>
          </a:p>
          <a:p>
            <a:pPr algn="just"/>
            <a:r>
              <a:rPr lang="es-ES" b="1" i="0" dirty="0">
                <a:solidFill>
                  <a:srgbClr val="404040"/>
                </a:solidFill>
                <a:effectLst/>
                <a:latin typeface="oxygen" panose="020F0502020204030204" pitchFamily="34" charset="0"/>
              </a:rPr>
              <a:t>Bodegas Eduardo Peña/ D.O. Ribeiro</a:t>
            </a:r>
            <a:endParaRPr lang="es-ES" b="0" i="0" dirty="0">
              <a:solidFill>
                <a:srgbClr val="404040"/>
              </a:solidFill>
              <a:effectLst/>
              <a:latin typeface="oxygen" panose="020F0502020204030204" pitchFamily="34" charset="0"/>
            </a:endParaRPr>
          </a:p>
          <a:p>
            <a:pPr algn="just"/>
            <a:r>
              <a:rPr lang="es-ES" b="1" i="0" dirty="0">
                <a:solidFill>
                  <a:srgbClr val="404040"/>
                </a:solidFill>
                <a:effectLst/>
                <a:latin typeface="oxygen" panose="020F0502020204030204" pitchFamily="34" charset="0"/>
              </a:rPr>
              <a:t>PVP recomendado: 28 euros</a:t>
            </a:r>
            <a:endParaRPr lang="es-ES" b="0" i="0" dirty="0">
              <a:solidFill>
                <a:srgbClr val="404040"/>
              </a:solidFill>
              <a:effectLst/>
              <a:latin typeface="oxygen" panose="020F0502020204030204" pitchFamily="34" charset="0"/>
            </a:endParaRPr>
          </a:p>
          <a:p>
            <a:pPr algn="just"/>
            <a:r>
              <a:rPr lang="es-ES" b="0" i="0" dirty="0">
                <a:solidFill>
                  <a:srgbClr val="404040"/>
                </a:solidFill>
                <a:effectLst/>
                <a:latin typeface="oxygen" panose="020F0502020204030204" pitchFamily="34" charset="0"/>
              </a:rPr>
              <a:t>Una bodega fundada el año 2005 en la parte occidental de la provincia de Orense, marcada por el paso del Miño y sus afluentes. Tras una rigurosa selección de los </a:t>
            </a:r>
            <a:r>
              <a:rPr lang="es-ES" b="1" i="0" dirty="0">
                <a:solidFill>
                  <a:srgbClr val="404040"/>
                </a:solidFill>
                <a:effectLst/>
                <a:latin typeface="oxygen" panose="020F0502020204030204" pitchFamily="34" charset="0"/>
              </a:rPr>
              <a:t>mejores racimos de albariño y </a:t>
            </a:r>
            <a:r>
              <a:rPr lang="es-ES" b="1" i="0" dirty="0" err="1">
                <a:solidFill>
                  <a:srgbClr val="404040"/>
                </a:solidFill>
                <a:effectLst/>
                <a:latin typeface="oxygen" panose="020F0502020204030204" pitchFamily="34" charset="0"/>
              </a:rPr>
              <a:t>treixadura</a:t>
            </a:r>
            <a:r>
              <a:rPr lang="es-ES" b="0" i="0" dirty="0">
                <a:solidFill>
                  <a:srgbClr val="404040"/>
                </a:solidFill>
                <a:effectLst/>
                <a:latin typeface="oxygen" panose="020F0502020204030204" pitchFamily="34" charset="0"/>
              </a:rPr>
              <a:t>, el mosto se macera con los hollejos para extraer todo el potencial aromático y la estructura de estas variedades. La finalidad es lograr la </a:t>
            </a:r>
            <a:r>
              <a:rPr lang="es-ES" b="1" i="0" dirty="0">
                <a:solidFill>
                  <a:srgbClr val="404040"/>
                </a:solidFill>
                <a:effectLst/>
                <a:latin typeface="oxygen" panose="020F0502020204030204" pitchFamily="34" charset="0"/>
              </a:rPr>
              <a:t>máxima expresión varietal</a:t>
            </a:r>
            <a:r>
              <a:rPr lang="es-ES" b="0" i="0" dirty="0">
                <a:solidFill>
                  <a:srgbClr val="404040"/>
                </a:solidFill>
                <a:effectLst/>
                <a:latin typeface="oxygen" panose="020F0502020204030204" pitchFamily="34" charset="0"/>
              </a:rPr>
              <a:t> de sus viñedos.</a:t>
            </a:r>
          </a:p>
          <a:p>
            <a:pPr algn="just"/>
            <a:r>
              <a:rPr lang="es-ES" b="0" i="0" dirty="0" err="1">
                <a:solidFill>
                  <a:srgbClr val="404040"/>
                </a:solidFill>
                <a:effectLst/>
                <a:latin typeface="oxygen" panose="020F0502020204030204" pitchFamily="34" charset="0"/>
              </a:rPr>
              <a:t>rabajan</a:t>
            </a:r>
            <a:r>
              <a:rPr lang="es-ES" b="0" i="0" dirty="0">
                <a:solidFill>
                  <a:srgbClr val="404040"/>
                </a:solidFill>
                <a:effectLst/>
                <a:latin typeface="oxygen" panose="020F0502020204030204" pitchFamily="34" charset="0"/>
              </a:rPr>
              <a:t> cada variedad por separado y fermentan independientemente; permanecen 5 meses en barricas de roble (francés y húngaro) donde se remueven delicadamente con sus lías. Bonito color dorado que indica su crianza, con frutas </a:t>
            </a:r>
            <a:r>
              <a:rPr lang="es-ES" b="0" i="0" dirty="0" err="1">
                <a:solidFill>
                  <a:srgbClr val="404040"/>
                </a:solidFill>
                <a:effectLst/>
                <a:latin typeface="oxygen" panose="020F0502020204030204" pitchFamily="34" charset="0"/>
              </a:rPr>
              <a:t>compotadas</a:t>
            </a:r>
            <a:r>
              <a:rPr lang="es-ES" b="0" i="0" dirty="0">
                <a:solidFill>
                  <a:srgbClr val="404040"/>
                </a:solidFill>
                <a:effectLst/>
                <a:latin typeface="oxygen" panose="020F0502020204030204" pitchFamily="34" charset="0"/>
              </a:rPr>
              <a:t> en nariz, cítricos suaves y destacados trazos a azahar. En boca es glicérico pero sedoso (ligero paso en boca) debido a su perfecta acidez. Un blanco equilibrado con un </a:t>
            </a:r>
            <a:r>
              <a:rPr lang="es-ES" b="0" i="0" dirty="0" err="1">
                <a:solidFill>
                  <a:srgbClr val="404040"/>
                </a:solidFill>
                <a:effectLst/>
                <a:latin typeface="oxygen" panose="020F0502020204030204" pitchFamily="34" charset="0"/>
              </a:rPr>
              <a:t>posgusto</a:t>
            </a:r>
            <a:r>
              <a:rPr lang="es-ES" b="0" i="0" dirty="0">
                <a:solidFill>
                  <a:srgbClr val="404040"/>
                </a:solidFill>
                <a:effectLst/>
                <a:latin typeface="oxygen" panose="020F0502020204030204" pitchFamily="34" charset="0"/>
              </a:rPr>
              <a:t> amargo sumamente elegante. Una delicia de vino con numerosas e interesantes facetas.</a:t>
            </a:r>
          </a:p>
        </p:txBody>
      </p:sp>
      <p:pic>
        <p:nvPicPr>
          <p:cNvPr id="9218" name="Picture 2">
            <a:extLst>
              <a:ext uri="{FF2B5EF4-FFF2-40B4-BE49-F238E27FC236}">
                <a16:creationId xmlns:a16="http://schemas.microsoft.com/office/drawing/2014/main" id="{00D83DDB-45EF-895F-B9E4-2E1F60C50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327" y="1249307"/>
            <a:ext cx="3242939" cy="5355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026AA447-83D1-AFDD-19CA-B0C64C341F70}"/>
              </a:ext>
            </a:extLst>
          </p:cNvPr>
          <p:cNvSpPr txBox="1"/>
          <p:nvPr/>
        </p:nvSpPr>
        <p:spPr>
          <a:xfrm rot="21209876">
            <a:off x="6089457" y="6117875"/>
            <a:ext cx="6101254" cy="369332"/>
          </a:xfrm>
          <a:prstGeom prst="rect">
            <a:avLst/>
          </a:prstGeom>
          <a:solidFill>
            <a:schemeClr val="bg2">
              <a:lumMod val="75000"/>
            </a:schemeClr>
          </a:solidFill>
          <a:ln>
            <a:solidFill>
              <a:schemeClr val="tx1"/>
            </a:solidFill>
          </a:ln>
        </p:spPr>
        <p:txBody>
          <a:bodyPr wrap="square">
            <a:spAutoFit/>
          </a:bodyPr>
          <a:lstStyle/>
          <a:p>
            <a:r>
              <a:rPr lang="es-ES" b="0" i="0" dirty="0">
                <a:solidFill>
                  <a:srgbClr val="FFFFFF"/>
                </a:solidFill>
                <a:effectLst/>
                <a:latin typeface="oxygen" panose="02000503000000000000" pitchFamily="2" charset="77"/>
              </a:rPr>
              <a:t>Posee un </a:t>
            </a:r>
            <a:r>
              <a:rPr lang="es-ES" b="0" i="0" dirty="0" err="1">
                <a:solidFill>
                  <a:srgbClr val="FFFFFF"/>
                </a:solidFill>
                <a:effectLst/>
                <a:latin typeface="oxygen" panose="02000503000000000000" pitchFamily="2" charset="77"/>
              </a:rPr>
              <a:t>posgusto</a:t>
            </a:r>
            <a:r>
              <a:rPr lang="es-ES" b="0" i="0" dirty="0">
                <a:solidFill>
                  <a:srgbClr val="FFFFFF"/>
                </a:solidFill>
                <a:effectLst/>
                <a:latin typeface="oxygen" panose="02000503000000000000" pitchFamily="2" charset="77"/>
              </a:rPr>
              <a:t> amargo sumamente elegante</a:t>
            </a:r>
            <a:endParaRPr lang="es-ES" dirty="0"/>
          </a:p>
        </p:txBody>
      </p:sp>
      <p:sp>
        <p:nvSpPr>
          <p:cNvPr id="9" name="CuadroTexto 8">
            <a:extLst>
              <a:ext uri="{FF2B5EF4-FFF2-40B4-BE49-F238E27FC236}">
                <a16:creationId xmlns:a16="http://schemas.microsoft.com/office/drawing/2014/main" id="{6F3FA5EA-ABE4-AA63-EBF5-6BF33373C6BE}"/>
              </a:ext>
            </a:extLst>
          </p:cNvPr>
          <p:cNvSpPr txBox="1"/>
          <p:nvPr/>
        </p:nvSpPr>
        <p:spPr>
          <a:xfrm>
            <a:off x="555734" y="107024"/>
            <a:ext cx="6101254" cy="1200329"/>
          </a:xfrm>
          <a:prstGeom prst="rect">
            <a:avLst/>
          </a:prstGeom>
          <a:noFill/>
          <a:ln>
            <a:solidFill>
              <a:schemeClr val="tx1"/>
            </a:solidFill>
          </a:ln>
        </p:spPr>
        <p:txBody>
          <a:bodyPr wrap="square">
            <a:spAutoFit/>
          </a:bodyPr>
          <a:lstStyle/>
          <a:p>
            <a:pPr algn="ctr"/>
            <a:r>
              <a:rPr lang="es-ES" b="1" i="0" dirty="0">
                <a:solidFill>
                  <a:srgbClr val="000000"/>
                </a:solidFill>
                <a:effectLst/>
                <a:latin typeface="playfair display" pitchFamily="2" charset="77"/>
              </a:rPr>
              <a:t>Cinco blancos gastronómicos para disfrutar (solos o en compañía de otros)</a:t>
            </a:r>
          </a:p>
          <a:p>
            <a:pPr algn="ctr"/>
            <a:r>
              <a:rPr lang="es-ES" b="0" i="0" dirty="0">
                <a:solidFill>
                  <a:srgbClr val="9B9B9B"/>
                </a:solidFill>
                <a:effectLst/>
                <a:latin typeface="oxygen" panose="02000503000000000000" pitchFamily="2" charset="77"/>
              </a:rPr>
              <a:t>Por su calidad harán un gran papel a mesa y mantel o también para degustar copa a copa sin más</a:t>
            </a:r>
          </a:p>
        </p:txBody>
      </p:sp>
      <p:pic>
        <p:nvPicPr>
          <p:cNvPr id="9220" name="Picture 4" descr="Vozpopuli">
            <a:hlinkClick r:id="rId3"/>
            <a:extLst>
              <a:ext uri="{FF2B5EF4-FFF2-40B4-BE49-F238E27FC236}">
                <a16:creationId xmlns:a16="http://schemas.microsoft.com/office/drawing/2014/main" id="{9DB45796-4551-36E8-35B1-74840CB49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629" y="133458"/>
            <a:ext cx="4445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1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4D9231-EDF6-B25B-CBA6-B00C075BAD4D}"/>
              </a:ext>
            </a:extLst>
          </p:cNvPr>
          <p:cNvSpPr txBox="1"/>
          <p:nvPr/>
        </p:nvSpPr>
        <p:spPr>
          <a:xfrm>
            <a:off x="160421" y="1181027"/>
            <a:ext cx="11750140" cy="1200329"/>
          </a:xfrm>
          <a:prstGeom prst="rect">
            <a:avLst/>
          </a:prstGeom>
          <a:noFill/>
        </p:spPr>
        <p:txBody>
          <a:bodyPr wrap="square">
            <a:spAutoFit/>
          </a:bodyPr>
          <a:lstStyle/>
          <a:p>
            <a:pPr algn="ctr"/>
            <a:r>
              <a:rPr lang="es-ES" sz="2400" b="1" i="0" dirty="0">
                <a:solidFill>
                  <a:srgbClr val="000000"/>
                </a:solidFill>
                <a:effectLst/>
                <a:latin typeface="playfair display" pitchFamily="2" charset="77"/>
              </a:rPr>
              <a:t>Siete vinos para el Día de la Madre… (o cualquier otro momento del año)</a:t>
            </a:r>
          </a:p>
          <a:p>
            <a:pPr algn="ctr"/>
            <a:r>
              <a:rPr lang="es-ES" sz="2400" b="0" i="0" dirty="0">
                <a:solidFill>
                  <a:srgbClr val="9B9B9B"/>
                </a:solidFill>
                <a:effectLst/>
                <a:latin typeface="oxygen" panose="02000503000000000000" pitchFamily="2" charset="77"/>
              </a:rPr>
              <a:t>Espumosos, blancos o tintos de calidad que serán perfectos para celebrar el primer domingo de mayo</a:t>
            </a:r>
          </a:p>
        </p:txBody>
      </p:sp>
      <p:pic>
        <p:nvPicPr>
          <p:cNvPr id="4" name="Picture 4" descr="Vozpopuli">
            <a:hlinkClick r:id="rId2"/>
            <a:extLst>
              <a:ext uri="{FF2B5EF4-FFF2-40B4-BE49-F238E27FC236}">
                <a16:creationId xmlns:a16="http://schemas.microsoft.com/office/drawing/2014/main" id="{38A77BAA-04CE-20CC-E7CC-09C1F443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39" y="133458"/>
            <a:ext cx="444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867BA65-95B2-3CB9-C62E-31616D61F99D}"/>
              </a:ext>
            </a:extLst>
          </p:cNvPr>
          <p:cNvSpPr txBox="1"/>
          <p:nvPr/>
        </p:nvSpPr>
        <p:spPr>
          <a:xfrm>
            <a:off x="-1" y="3102296"/>
            <a:ext cx="7764379" cy="3416320"/>
          </a:xfrm>
          <a:prstGeom prst="rect">
            <a:avLst/>
          </a:prstGeom>
          <a:noFill/>
        </p:spPr>
        <p:txBody>
          <a:bodyPr wrap="square">
            <a:spAutoFit/>
          </a:bodyPr>
          <a:lstStyle/>
          <a:p>
            <a:pPr algn="l"/>
            <a:r>
              <a:rPr lang="es-ES" sz="2400" b="1" i="0" dirty="0">
                <a:solidFill>
                  <a:srgbClr val="404040"/>
                </a:solidFill>
                <a:effectLst/>
                <a:latin typeface="playfair display" pitchFamily="2" charset="77"/>
              </a:rPr>
              <a:t>Mujeres lideresas</a:t>
            </a:r>
          </a:p>
          <a:p>
            <a:pPr algn="l"/>
            <a:r>
              <a:rPr lang="es-ES" sz="2400" b="1" i="0" dirty="0">
                <a:solidFill>
                  <a:srgbClr val="404040"/>
                </a:solidFill>
                <a:effectLst/>
                <a:latin typeface="oxygen" panose="02000503000000000000" pitchFamily="2" charset="77"/>
              </a:rPr>
              <a:t>Su nombre, María Andrea, hace honor a la heroína orensana reconocida por su lucha contra los invasores ingleses</a:t>
            </a:r>
            <a:r>
              <a:rPr lang="es-ES" sz="2400" b="0" i="0" dirty="0">
                <a:solidFill>
                  <a:srgbClr val="404040"/>
                </a:solidFill>
                <a:effectLst/>
                <a:latin typeface="oxygen" panose="02000503000000000000" pitchFamily="2" charset="77"/>
              </a:rPr>
              <a:t> al más puro estilo de Agustina de Aragón. Esta añada 2021, elaborada con uvas </a:t>
            </a:r>
            <a:r>
              <a:rPr lang="es-ES" sz="2400" b="0" i="0" dirty="0" err="1">
                <a:solidFill>
                  <a:srgbClr val="404040"/>
                </a:solidFill>
                <a:effectLst/>
                <a:latin typeface="oxygen" panose="02000503000000000000" pitchFamily="2" charset="77"/>
              </a:rPr>
              <a:t>treixadura</a:t>
            </a:r>
            <a:r>
              <a:rPr lang="es-ES" sz="2400" b="0" i="0" dirty="0">
                <a:solidFill>
                  <a:srgbClr val="404040"/>
                </a:solidFill>
                <a:effectLst/>
                <a:latin typeface="oxygen" panose="02000503000000000000" pitchFamily="2" charset="77"/>
              </a:rPr>
              <a:t>, </a:t>
            </a:r>
            <a:r>
              <a:rPr lang="es-ES" sz="2400" b="0" i="0" dirty="0" err="1">
                <a:solidFill>
                  <a:srgbClr val="404040"/>
                </a:solidFill>
                <a:effectLst/>
                <a:latin typeface="oxygen" panose="02000503000000000000" pitchFamily="2" charset="77"/>
              </a:rPr>
              <a:t>loureira</a:t>
            </a:r>
            <a:r>
              <a:rPr lang="es-ES" sz="2400" b="0" i="0" dirty="0">
                <a:solidFill>
                  <a:srgbClr val="404040"/>
                </a:solidFill>
                <a:effectLst/>
                <a:latin typeface="oxygen" panose="02000503000000000000" pitchFamily="2" charset="77"/>
              </a:rPr>
              <a:t> y albariño, te encantará por sus notas cítricas, estructura media y gran frescura. </a:t>
            </a:r>
            <a:r>
              <a:rPr lang="es-ES" sz="2400" b="1" i="0" dirty="0">
                <a:solidFill>
                  <a:srgbClr val="404040"/>
                </a:solidFill>
                <a:effectLst/>
                <a:latin typeface="oxygen" panose="02000503000000000000" pitchFamily="2" charset="77"/>
              </a:rPr>
              <a:t>Seco y persistente</a:t>
            </a:r>
            <a:r>
              <a:rPr lang="es-ES" sz="2400" b="0" i="0" dirty="0">
                <a:solidFill>
                  <a:srgbClr val="404040"/>
                </a:solidFill>
                <a:effectLst/>
                <a:latin typeface="oxygen" panose="02000503000000000000" pitchFamily="2" charset="77"/>
              </a:rPr>
              <a:t>, es un vino con la D.O. Ribeiro perfecto para tapear. </a:t>
            </a:r>
            <a:r>
              <a:rPr lang="es-ES" sz="2400" b="1" i="0" dirty="0">
                <a:solidFill>
                  <a:srgbClr val="404040"/>
                </a:solidFill>
                <a:effectLst/>
                <a:latin typeface="oxygen" panose="02000503000000000000" pitchFamily="2" charset="77"/>
              </a:rPr>
              <a:t>PVP recomendado: 12 euros.</a:t>
            </a:r>
            <a:endParaRPr lang="es-ES" sz="2400" b="0" i="0" dirty="0">
              <a:solidFill>
                <a:srgbClr val="404040"/>
              </a:solidFill>
              <a:effectLst/>
              <a:latin typeface="oxygen" panose="02000503000000000000" pitchFamily="2" charset="77"/>
            </a:endParaRPr>
          </a:p>
        </p:txBody>
      </p:sp>
      <p:pic>
        <p:nvPicPr>
          <p:cNvPr id="7" name="Picture 10" descr="María Andrea 2021">
            <a:extLst>
              <a:ext uri="{FF2B5EF4-FFF2-40B4-BE49-F238E27FC236}">
                <a16:creationId xmlns:a16="http://schemas.microsoft.com/office/drawing/2014/main" id="{B9D1CA91-C342-170E-0E60-93929204C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548" y="2238323"/>
            <a:ext cx="1281854" cy="447664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CAFA425-1F75-BBE4-C29A-4E5F7D7CC845}"/>
              </a:ext>
            </a:extLst>
          </p:cNvPr>
          <p:cNvSpPr txBox="1"/>
          <p:nvPr/>
        </p:nvSpPr>
        <p:spPr>
          <a:xfrm>
            <a:off x="5733447" y="2749048"/>
            <a:ext cx="4580021" cy="369332"/>
          </a:xfrm>
          <a:prstGeom prst="rect">
            <a:avLst/>
          </a:prstGeom>
          <a:solidFill>
            <a:schemeClr val="bg2">
              <a:lumMod val="75000"/>
            </a:schemeClr>
          </a:solidFill>
        </p:spPr>
        <p:txBody>
          <a:bodyPr wrap="square">
            <a:spAutoFit/>
          </a:bodyPr>
          <a:lstStyle/>
          <a:p>
            <a:r>
              <a:rPr lang="es-ES" b="0" i="0" dirty="0">
                <a:solidFill>
                  <a:srgbClr val="FFFFFF"/>
                </a:solidFill>
                <a:effectLst/>
                <a:latin typeface="oxygen" panose="02000503000000000000" pitchFamily="2" charset="77"/>
              </a:rPr>
              <a:t>Un vino con nombre de heroína gallega.</a:t>
            </a:r>
            <a:endParaRPr lang="es-ES" dirty="0"/>
          </a:p>
        </p:txBody>
      </p:sp>
    </p:spTree>
    <p:extLst>
      <p:ext uri="{BB962C8B-B14F-4D97-AF65-F5344CB8AC3E}">
        <p14:creationId xmlns:p14="http://schemas.microsoft.com/office/powerpoint/2010/main" val="355172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ozpopuli">
            <a:hlinkClick r:id="rId2"/>
            <a:extLst>
              <a:ext uri="{FF2B5EF4-FFF2-40B4-BE49-F238E27FC236}">
                <a16:creationId xmlns:a16="http://schemas.microsoft.com/office/drawing/2014/main" id="{38A77BAA-04CE-20CC-E7CC-09C1F443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39" y="133458"/>
            <a:ext cx="444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954BC44-340B-7E06-1AD6-639EF8038137}"/>
              </a:ext>
            </a:extLst>
          </p:cNvPr>
          <p:cNvSpPr txBox="1"/>
          <p:nvPr/>
        </p:nvSpPr>
        <p:spPr>
          <a:xfrm>
            <a:off x="226628" y="2209908"/>
            <a:ext cx="8999621" cy="4031873"/>
          </a:xfrm>
          <a:prstGeom prst="rect">
            <a:avLst/>
          </a:prstGeom>
          <a:noFill/>
        </p:spPr>
        <p:txBody>
          <a:bodyPr wrap="square">
            <a:spAutoFit/>
          </a:bodyPr>
          <a:lstStyle/>
          <a:p>
            <a:pPr algn="l"/>
            <a:r>
              <a:rPr lang="es-ES" sz="2800" b="1" i="0" dirty="0">
                <a:solidFill>
                  <a:srgbClr val="404040"/>
                </a:solidFill>
                <a:effectLst/>
                <a:latin typeface="playfair display" pitchFamily="2" charset="77"/>
              </a:rPr>
              <a:t>Sara Peña 2020</a:t>
            </a:r>
          </a:p>
          <a:p>
            <a:pPr algn="l"/>
            <a:endParaRPr lang="es-ES" sz="2800" b="1" i="0" dirty="0">
              <a:solidFill>
                <a:srgbClr val="404040"/>
              </a:solidFill>
              <a:effectLst/>
              <a:latin typeface="playfair display" pitchFamily="2" charset="77"/>
            </a:endParaRPr>
          </a:p>
          <a:p>
            <a:pPr algn="l"/>
            <a:r>
              <a:rPr lang="es-ES" sz="2000" b="1" i="0" dirty="0">
                <a:solidFill>
                  <a:srgbClr val="404040"/>
                </a:solidFill>
                <a:effectLst/>
                <a:latin typeface="oxygen" panose="02000503000000000000" pitchFamily="2" charset="77"/>
              </a:rPr>
              <a:t>Bodegas Eduardo Peña/ D.O. Ribeiro</a:t>
            </a:r>
            <a:endParaRPr lang="es-ES" sz="2000" b="0" i="0" dirty="0">
              <a:solidFill>
                <a:srgbClr val="404040"/>
              </a:solidFill>
              <a:effectLst/>
              <a:latin typeface="oxygen" panose="02000503000000000000" pitchFamily="2" charset="77"/>
            </a:endParaRPr>
          </a:p>
          <a:p>
            <a:pPr algn="l"/>
            <a:r>
              <a:rPr lang="es-ES" sz="2000" b="1" i="0" dirty="0">
                <a:solidFill>
                  <a:srgbClr val="404040"/>
                </a:solidFill>
                <a:effectLst/>
                <a:latin typeface="oxygen" panose="02000503000000000000" pitchFamily="2" charset="77"/>
              </a:rPr>
              <a:t>PVP recomendado: 16 euros</a:t>
            </a:r>
            <a:endParaRPr lang="es-ES" sz="2000" b="0" i="0" dirty="0">
              <a:solidFill>
                <a:srgbClr val="404040"/>
              </a:solidFill>
              <a:effectLst/>
              <a:latin typeface="oxygen" panose="02000503000000000000" pitchFamily="2" charset="77"/>
            </a:endParaRPr>
          </a:p>
          <a:p>
            <a:pPr algn="l"/>
            <a:r>
              <a:rPr lang="es-ES" sz="2000" b="1" i="0" dirty="0">
                <a:solidFill>
                  <a:srgbClr val="404040"/>
                </a:solidFill>
                <a:effectLst/>
                <a:latin typeface="oxygen" panose="02000503000000000000" pitchFamily="2" charset="77"/>
              </a:rPr>
              <a:t>Las uvas tintas gallegas, especialmente las de la </a:t>
            </a:r>
            <a:r>
              <a:rPr lang="es-ES" sz="2000" b="1" i="0" u="none" strike="noStrike" dirty="0">
                <a:solidFill>
                  <a:srgbClr val="00A632"/>
                </a:solidFill>
                <a:effectLst/>
                <a:latin typeface="oxygen" panose="02000503000000000000" pitchFamily="2" charset="77"/>
                <a:hlinkClick r:id="rId4"/>
              </a:rPr>
              <a:t>D.O. Ribeiro</a:t>
            </a:r>
            <a:r>
              <a:rPr lang="es-ES" sz="2000" b="1" i="0" dirty="0">
                <a:solidFill>
                  <a:srgbClr val="404040"/>
                </a:solidFill>
                <a:effectLst/>
                <a:latin typeface="oxygen" panose="02000503000000000000" pitchFamily="2" charset="77"/>
              </a:rPr>
              <a:t>, tienen un</a:t>
            </a:r>
            <a:r>
              <a:rPr lang="es-ES" sz="2000" b="0" i="0" dirty="0">
                <a:solidFill>
                  <a:srgbClr val="404040"/>
                </a:solidFill>
                <a:effectLst/>
                <a:latin typeface="oxygen" panose="02000503000000000000" pitchFamily="2" charset="77"/>
              </a:rPr>
              <a:t> </a:t>
            </a:r>
            <a:r>
              <a:rPr lang="es-ES" sz="2000" b="1" i="0" dirty="0">
                <a:solidFill>
                  <a:srgbClr val="404040"/>
                </a:solidFill>
                <a:effectLst/>
                <a:latin typeface="oxygen" panose="02000503000000000000" pitchFamily="2" charset="77"/>
              </a:rPr>
              <a:t>frescor especial</a:t>
            </a:r>
            <a:r>
              <a:rPr lang="es-ES" sz="2000" b="0" i="0" dirty="0">
                <a:solidFill>
                  <a:srgbClr val="404040"/>
                </a:solidFill>
                <a:effectLst/>
                <a:latin typeface="oxygen" panose="02000503000000000000" pitchFamily="2" charset="77"/>
              </a:rPr>
              <a:t>. Sara Peña no es una excepción, máxime si tenemos en cuenta que se ha elaborado con </a:t>
            </a:r>
            <a:r>
              <a:rPr lang="es-ES" sz="2000" b="0" i="0" dirty="0" err="1">
                <a:solidFill>
                  <a:srgbClr val="404040"/>
                </a:solidFill>
                <a:effectLst/>
                <a:latin typeface="oxygen" panose="02000503000000000000" pitchFamily="2" charset="77"/>
              </a:rPr>
              <a:t>souson</a:t>
            </a:r>
            <a:r>
              <a:rPr lang="es-ES" sz="2000" b="0" i="0" dirty="0">
                <a:solidFill>
                  <a:srgbClr val="404040"/>
                </a:solidFill>
                <a:effectLst/>
                <a:latin typeface="oxygen" panose="02000503000000000000" pitchFamily="2" charset="77"/>
              </a:rPr>
              <a:t>, </a:t>
            </a:r>
            <a:r>
              <a:rPr lang="es-ES" sz="2000" b="0" i="0" dirty="0" err="1">
                <a:solidFill>
                  <a:srgbClr val="404040"/>
                </a:solidFill>
                <a:effectLst/>
                <a:latin typeface="oxygen" panose="02000503000000000000" pitchFamily="2" charset="77"/>
              </a:rPr>
              <a:t>caiño</a:t>
            </a:r>
            <a:r>
              <a:rPr lang="es-ES" sz="2000" b="0" i="0" dirty="0">
                <a:solidFill>
                  <a:srgbClr val="404040"/>
                </a:solidFill>
                <a:effectLst/>
                <a:latin typeface="oxygen" panose="02000503000000000000" pitchFamily="2" charset="77"/>
              </a:rPr>
              <a:t> y </a:t>
            </a:r>
            <a:r>
              <a:rPr lang="es-ES" sz="2000" b="0" i="0" dirty="0" err="1">
                <a:solidFill>
                  <a:srgbClr val="404040"/>
                </a:solidFill>
                <a:effectLst/>
                <a:latin typeface="oxygen" panose="02000503000000000000" pitchFamily="2" charset="77"/>
              </a:rPr>
              <a:t>brancellao</a:t>
            </a:r>
            <a:r>
              <a:rPr lang="es-ES" sz="2000" b="0" i="0" dirty="0">
                <a:solidFill>
                  <a:srgbClr val="404040"/>
                </a:solidFill>
                <a:effectLst/>
                <a:latin typeface="oxygen" panose="02000503000000000000" pitchFamily="2" charset="77"/>
              </a:rPr>
              <a:t>, todas autóctonas de la zona. A pesar de que </a:t>
            </a:r>
            <a:r>
              <a:rPr lang="es-ES" sz="2000" b="1" i="0" dirty="0">
                <a:solidFill>
                  <a:srgbClr val="404040"/>
                </a:solidFill>
                <a:effectLst/>
                <a:latin typeface="oxygen" panose="02000503000000000000" pitchFamily="2" charset="77"/>
              </a:rPr>
              <a:t>ha pasado ligeramente por barricas de roble francés</a:t>
            </a:r>
            <a:r>
              <a:rPr lang="es-ES" sz="2000" b="0" i="0" dirty="0">
                <a:solidFill>
                  <a:srgbClr val="404040"/>
                </a:solidFill>
                <a:effectLst/>
                <a:latin typeface="oxygen" panose="02000503000000000000" pitchFamily="2" charset="77"/>
              </a:rPr>
              <a:t>- de tostado suave-, en boca resulta evanescente y refrescante. Leve regusto de madera que apoya unas sobresalientes notas a fruta. Sutil paso de boca sin renunciar a cierta complejidad en perfecto equilibrio. </a:t>
            </a:r>
            <a:r>
              <a:rPr lang="es-ES" sz="2000" b="1" i="0" dirty="0">
                <a:solidFill>
                  <a:srgbClr val="404040"/>
                </a:solidFill>
                <a:effectLst/>
                <a:latin typeface="oxygen" panose="02000503000000000000" pitchFamily="2" charset="77"/>
              </a:rPr>
              <a:t> Una delicia que hace honor a los mejores ribeiros tintos</a:t>
            </a:r>
            <a:r>
              <a:rPr lang="es-ES" b="1" i="0" dirty="0">
                <a:solidFill>
                  <a:srgbClr val="404040"/>
                </a:solidFill>
                <a:effectLst/>
                <a:latin typeface="oxygen" panose="02000503000000000000" pitchFamily="2" charset="77"/>
              </a:rPr>
              <a:t>.</a:t>
            </a:r>
            <a:endParaRPr lang="es-ES" b="0" i="0" dirty="0">
              <a:solidFill>
                <a:srgbClr val="404040"/>
              </a:solidFill>
              <a:effectLst/>
              <a:latin typeface="oxygen" panose="02000503000000000000" pitchFamily="2" charset="77"/>
            </a:endParaRPr>
          </a:p>
        </p:txBody>
      </p:sp>
      <p:pic>
        <p:nvPicPr>
          <p:cNvPr id="23554" name="Picture 2">
            <a:extLst>
              <a:ext uri="{FF2B5EF4-FFF2-40B4-BE49-F238E27FC236}">
                <a16:creationId xmlns:a16="http://schemas.microsoft.com/office/drawing/2014/main" id="{F34D2CA9-A7FF-5581-7A7B-C00A46B90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9134" y="133458"/>
            <a:ext cx="1892300" cy="6350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2FF72BC3-6010-C56F-85C7-9DB40F227A3F}"/>
              </a:ext>
            </a:extLst>
          </p:cNvPr>
          <p:cNvSpPr txBox="1"/>
          <p:nvPr/>
        </p:nvSpPr>
        <p:spPr>
          <a:xfrm>
            <a:off x="6665996" y="6298792"/>
            <a:ext cx="2783138" cy="369332"/>
          </a:xfrm>
          <a:prstGeom prst="rect">
            <a:avLst/>
          </a:prstGeom>
          <a:solidFill>
            <a:schemeClr val="tx1"/>
          </a:solidFill>
        </p:spPr>
        <p:txBody>
          <a:bodyPr wrap="square">
            <a:spAutoFit/>
          </a:bodyPr>
          <a:lstStyle/>
          <a:p>
            <a:r>
              <a:rPr lang="es-ES" b="0" i="0" dirty="0">
                <a:solidFill>
                  <a:srgbClr val="FFFFFF"/>
                </a:solidFill>
                <a:effectLst/>
                <a:latin typeface="oxygen" panose="02000503000000000000" pitchFamily="2" charset="77"/>
              </a:rPr>
              <a:t>Un fresco vino gallego.</a:t>
            </a:r>
            <a:endParaRPr lang="es-ES" dirty="0"/>
          </a:p>
        </p:txBody>
      </p:sp>
      <p:sp>
        <p:nvSpPr>
          <p:cNvPr id="12" name="CuadroTexto 11">
            <a:extLst>
              <a:ext uri="{FF2B5EF4-FFF2-40B4-BE49-F238E27FC236}">
                <a16:creationId xmlns:a16="http://schemas.microsoft.com/office/drawing/2014/main" id="{D669AAF3-70C7-6923-2EC4-8AB8E1909CAC}"/>
              </a:ext>
            </a:extLst>
          </p:cNvPr>
          <p:cNvSpPr txBox="1"/>
          <p:nvPr/>
        </p:nvSpPr>
        <p:spPr>
          <a:xfrm>
            <a:off x="978568" y="1202573"/>
            <a:ext cx="8999621" cy="954107"/>
          </a:xfrm>
          <a:prstGeom prst="rect">
            <a:avLst/>
          </a:prstGeom>
          <a:noFill/>
        </p:spPr>
        <p:txBody>
          <a:bodyPr wrap="square">
            <a:spAutoFit/>
          </a:bodyPr>
          <a:lstStyle/>
          <a:p>
            <a:pPr algn="ctr"/>
            <a:r>
              <a:rPr lang="es-ES" sz="2800" b="1" i="0" dirty="0">
                <a:solidFill>
                  <a:srgbClr val="000000"/>
                </a:solidFill>
                <a:effectLst/>
                <a:latin typeface="playfair display" pitchFamily="2" charset="77"/>
              </a:rPr>
              <a:t>Tintos frescos para el verano: cuatro vinos ligeros y originales contra el calor</a:t>
            </a:r>
          </a:p>
        </p:txBody>
      </p:sp>
    </p:spTree>
    <p:extLst>
      <p:ext uri="{BB962C8B-B14F-4D97-AF65-F5344CB8AC3E}">
        <p14:creationId xmlns:p14="http://schemas.microsoft.com/office/powerpoint/2010/main" val="3079247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ozpopuli">
            <a:hlinkClick r:id="rId3"/>
            <a:extLst>
              <a:ext uri="{FF2B5EF4-FFF2-40B4-BE49-F238E27FC236}">
                <a16:creationId xmlns:a16="http://schemas.microsoft.com/office/drawing/2014/main" id="{38A77BAA-04CE-20CC-E7CC-09C1F443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39" y="133458"/>
            <a:ext cx="3664919" cy="73298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D6161129-282B-69D2-56F5-C9D293F9DE85}"/>
              </a:ext>
            </a:extLst>
          </p:cNvPr>
          <p:cNvSpPr txBox="1"/>
          <p:nvPr/>
        </p:nvSpPr>
        <p:spPr>
          <a:xfrm>
            <a:off x="449179" y="1200834"/>
            <a:ext cx="11004883" cy="1077218"/>
          </a:xfrm>
          <a:prstGeom prst="rect">
            <a:avLst/>
          </a:prstGeom>
          <a:noFill/>
        </p:spPr>
        <p:txBody>
          <a:bodyPr wrap="square">
            <a:spAutoFit/>
          </a:bodyPr>
          <a:lstStyle/>
          <a:p>
            <a:pPr algn="ctr"/>
            <a:r>
              <a:rPr lang="es-ES" sz="3200" b="1" i="0" dirty="0">
                <a:solidFill>
                  <a:srgbClr val="000000"/>
                </a:solidFill>
                <a:effectLst/>
                <a:latin typeface="playfair display" pitchFamily="2" charset="77"/>
              </a:rPr>
              <a:t>Cuatro vinos blancos para todos los gustos: con calidad y poder refrescante</a:t>
            </a:r>
          </a:p>
        </p:txBody>
      </p:sp>
      <p:sp>
        <p:nvSpPr>
          <p:cNvPr id="7" name="CuadroTexto 6">
            <a:extLst>
              <a:ext uri="{FF2B5EF4-FFF2-40B4-BE49-F238E27FC236}">
                <a16:creationId xmlns:a16="http://schemas.microsoft.com/office/drawing/2014/main" id="{7366005A-997B-D917-B544-867744D89502}"/>
              </a:ext>
            </a:extLst>
          </p:cNvPr>
          <p:cNvSpPr txBox="1"/>
          <p:nvPr/>
        </p:nvSpPr>
        <p:spPr>
          <a:xfrm>
            <a:off x="449180" y="3148788"/>
            <a:ext cx="8887326" cy="3447098"/>
          </a:xfrm>
          <a:prstGeom prst="rect">
            <a:avLst/>
          </a:prstGeom>
          <a:noFill/>
        </p:spPr>
        <p:txBody>
          <a:bodyPr wrap="square">
            <a:spAutoFit/>
          </a:bodyPr>
          <a:lstStyle/>
          <a:p>
            <a:pPr algn="l"/>
            <a:r>
              <a:rPr lang="es-ES" sz="2400" b="1" i="0" dirty="0">
                <a:solidFill>
                  <a:srgbClr val="404040"/>
                </a:solidFill>
                <a:effectLst/>
                <a:latin typeface="playfair display" pitchFamily="2" charset="77"/>
              </a:rPr>
              <a:t>Eduardo Peña 2021</a:t>
            </a:r>
          </a:p>
          <a:p>
            <a:pPr algn="l"/>
            <a:r>
              <a:rPr lang="es-ES" b="1" i="0" dirty="0">
                <a:solidFill>
                  <a:srgbClr val="404040"/>
                </a:solidFill>
                <a:effectLst/>
                <a:latin typeface="oxygen" panose="02000503000000000000" pitchFamily="2" charset="77"/>
              </a:rPr>
              <a:t>Bodegas Eduardo Peña/ D.O. Ribeiro</a:t>
            </a:r>
            <a:endParaRPr lang="es-ES" b="0" i="0" dirty="0">
              <a:solidFill>
                <a:srgbClr val="404040"/>
              </a:solidFill>
              <a:effectLst/>
              <a:latin typeface="oxygen" panose="02000503000000000000" pitchFamily="2" charset="77"/>
            </a:endParaRPr>
          </a:p>
          <a:p>
            <a:pPr algn="l"/>
            <a:r>
              <a:rPr lang="es-ES" b="1" i="0" dirty="0">
                <a:solidFill>
                  <a:srgbClr val="404040"/>
                </a:solidFill>
                <a:effectLst/>
                <a:latin typeface="oxygen" panose="02000503000000000000" pitchFamily="2" charset="77"/>
              </a:rPr>
              <a:t>PVP recomendado: 14,50 euros</a:t>
            </a:r>
          </a:p>
          <a:p>
            <a:pPr algn="l"/>
            <a:endParaRPr lang="es-ES" b="0" i="0" dirty="0">
              <a:solidFill>
                <a:srgbClr val="404040"/>
              </a:solidFill>
              <a:effectLst/>
              <a:latin typeface="oxygen" panose="02000503000000000000" pitchFamily="2" charset="77"/>
            </a:endParaRPr>
          </a:p>
          <a:p>
            <a:pPr algn="l"/>
            <a:r>
              <a:rPr lang="es-ES" sz="2000" b="1" i="0" dirty="0">
                <a:solidFill>
                  <a:srgbClr val="404040"/>
                </a:solidFill>
                <a:effectLst/>
                <a:latin typeface="oxygen" panose="02000503000000000000" pitchFamily="2" charset="77"/>
              </a:rPr>
              <a:t>Acaba de recibir el Premio al Mejor Vino Blanco – categoría </a:t>
            </a:r>
            <a:r>
              <a:rPr lang="es-ES" sz="2000" b="1" i="1" dirty="0" err="1">
                <a:solidFill>
                  <a:srgbClr val="404040"/>
                </a:solidFill>
                <a:effectLst/>
                <a:latin typeface="oxygen" panose="02000503000000000000" pitchFamily="2" charset="77"/>
              </a:rPr>
              <a:t>Colleteiro</a:t>
            </a:r>
            <a:r>
              <a:rPr lang="es-ES" sz="2000" b="1" i="0" dirty="0">
                <a:solidFill>
                  <a:srgbClr val="404040"/>
                </a:solidFill>
                <a:effectLst/>
                <a:latin typeface="oxygen" panose="02000503000000000000" pitchFamily="2" charset="77"/>
              </a:rPr>
              <a:t>- en la cata oficial de la </a:t>
            </a:r>
            <a:r>
              <a:rPr lang="es-ES" sz="2000" b="1" i="0" u="none" strike="noStrike" dirty="0">
                <a:solidFill>
                  <a:srgbClr val="00A632"/>
                </a:solidFill>
                <a:effectLst/>
                <a:latin typeface="oxygen" panose="02000503000000000000" pitchFamily="2" charset="77"/>
                <a:hlinkClick r:id="rId5"/>
              </a:rPr>
              <a:t>D.O. Ribeiro</a:t>
            </a:r>
            <a:r>
              <a:rPr lang="es-ES" sz="2000" b="0" i="0" dirty="0">
                <a:solidFill>
                  <a:srgbClr val="404040"/>
                </a:solidFill>
                <a:effectLst/>
                <a:latin typeface="oxygen" panose="02000503000000000000" pitchFamily="2" charset="77"/>
              </a:rPr>
              <a:t>, al que se suman otros galardones anteriores. Uvas de </a:t>
            </a:r>
            <a:r>
              <a:rPr lang="es-ES" sz="2000" b="0" i="0" dirty="0" err="1">
                <a:solidFill>
                  <a:srgbClr val="404040"/>
                </a:solidFill>
                <a:effectLst/>
                <a:latin typeface="oxygen" panose="02000503000000000000" pitchFamily="2" charset="77"/>
              </a:rPr>
              <a:t>treixadura</a:t>
            </a:r>
            <a:r>
              <a:rPr lang="es-ES" sz="2000" b="0" i="0" dirty="0">
                <a:solidFill>
                  <a:srgbClr val="404040"/>
                </a:solidFill>
                <a:effectLst/>
                <a:latin typeface="oxygen" panose="02000503000000000000" pitchFamily="2" charset="77"/>
              </a:rPr>
              <a:t>, </a:t>
            </a:r>
            <a:r>
              <a:rPr lang="es-ES" sz="2000" b="0" i="0" dirty="0" err="1">
                <a:solidFill>
                  <a:srgbClr val="404040"/>
                </a:solidFill>
                <a:effectLst/>
                <a:latin typeface="oxygen" panose="02000503000000000000" pitchFamily="2" charset="77"/>
              </a:rPr>
              <a:t>godello</a:t>
            </a:r>
            <a:r>
              <a:rPr lang="es-ES" sz="2000" b="0" i="0" dirty="0">
                <a:solidFill>
                  <a:srgbClr val="404040"/>
                </a:solidFill>
                <a:effectLst/>
                <a:latin typeface="oxygen" panose="02000503000000000000" pitchFamily="2" charset="77"/>
              </a:rPr>
              <a:t>, lado y </a:t>
            </a:r>
            <a:r>
              <a:rPr lang="es-ES" sz="2000" b="0" i="0" dirty="0" err="1">
                <a:solidFill>
                  <a:srgbClr val="404040"/>
                </a:solidFill>
                <a:effectLst/>
                <a:latin typeface="oxygen" panose="02000503000000000000" pitchFamily="2" charset="77"/>
              </a:rPr>
              <a:t>loureira</a:t>
            </a:r>
            <a:r>
              <a:rPr lang="es-ES" sz="2000" b="0" i="0" dirty="0">
                <a:solidFill>
                  <a:srgbClr val="404040"/>
                </a:solidFill>
                <a:effectLst/>
                <a:latin typeface="oxygen" panose="02000503000000000000" pitchFamily="2" charset="77"/>
              </a:rPr>
              <a:t> es la fórmula mágica para un vino que se cría sobre lías y </a:t>
            </a:r>
            <a:r>
              <a:rPr lang="es-ES" sz="2000" b="1" i="0" dirty="0">
                <a:solidFill>
                  <a:srgbClr val="404040"/>
                </a:solidFill>
                <a:effectLst/>
                <a:latin typeface="oxygen" panose="02000503000000000000" pitchFamily="2" charset="77"/>
              </a:rPr>
              <a:t>fermenta en barrica de robles europeos de grano medio y tostados muy suaves</a:t>
            </a:r>
            <a:r>
              <a:rPr lang="es-ES" sz="2000" b="0" i="0" dirty="0">
                <a:solidFill>
                  <a:srgbClr val="404040"/>
                </a:solidFill>
                <a:effectLst/>
                <a:latin typeface="oxygen" panose="02000503000000000000" pitchFamily="2" charset="77"/>
              </a:rPr>
              <a:t>. Cada uva se elabora por separado y al final se mezcla con sabiduría. Un blanco muy elegante, de</a:t>
            </a:r>
            <a:r>
              <a:rPr lang="es-ES" sz="2000" b="1" i="0" dirty="0">
                <a:solidFill>
                  <a:srgbClr val="404040"/>
                </a:solidFill>
                <a:effectLst/>
                <a:latin typeface="oxygen" panose="02000503000000000000" pitchFamily="2" charset="77"/>
              </a:rPr>
              <a:t> notas ahumadas, mineral, </a:t>
            </a:r>
            <a:r>
              <a:rPr lang="es-ES" sz="2000" b="0" i="0" dirty="0">
                <a:solidFill>
                  <a:srgbClr val="404040"/>
                </a:solidFill>
                <a:effectLst/>
                <a:latin typeface="oxygen" panose="02000503000000000000" pitchFamily="2" charset="77"/>
              </a:rPr>
              <a:t>untuoso y muy largo. Una delicia</a:t>
            </a:r>
            <a:r>
              <a:rPr lang="es-ES" b="0" i="0" dirty="0">
                <a:solidFill>
                  <a:srgbClr val="404040"/>
                </a:solidFill>
                <a:effectLst/>
                <a:latin typeface="oxygen" panose="02000503000000000000" pitchFamily="2" charset="77"/>
              </a:rPr>
              <a:t>.</a:t>
            </a:r>
          </a:p>
        </p:txBody>
      </p:sp>
      <p:pic>
        <p:nvPicPr>
          <p:cNvPr id="8" name="Picture 2" descr="Eduardo Peña 2020">
            <a:extLst>
              <a:ext uri="{FF2B5EF4-FFF2-40B4-BE49-F238E27FC236}">
                <a16:creationId xmlns:a16="http://schemas.microsoft.com/office/drawing/2014/main" id="{31696E0B-583A-D3AB-3D39-E625DF899B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79" r="20840"/>
          <a:stretch/>
        </p:blipFill>
        <p:spPr bwMode="auto">
          <a:xfrm>
            <a:off x="9031705" y="1739443"/>
            <a:ext cx="3160295" cy="49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26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3" name="Picture 1" descr="page4image26234112">
            <a:extLst>
              <a:ext uri="{FF2B5EF4-FFF2-40B4-BE49-F238E27FC236}">
                <a16:creationId xmlns:a16="http://schemas.microsoft.com/office/drawing/2014/main" id="{DDD4D718-322C-535A-20A2-EA2C048DC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3990" y="753762"/>
            <a:ext cx="4765826" cy="56553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E906B39-FB29-96A8-8CBB-02434AC65873}"/>
              </a:ext>
            </a:extLst>
          </p:cNvPr>
          <p:cNvPicPr>
            <a:picLocks noChangeAspect="1"/>
          </p:cNvPicPr>
          <p:nvPr/>
        </p:nvPicPr>
        <p:blipFill>
          <a:blip r:embed="rId4"/>
          <a:stretch>
            <a:fillRect/>
          </a:stretch>
        </p:blipFill>
        <p:spPr>
          <a:xfrm rot="19944843">
            <a:off x="232555" y="1717199"/>
            <a:ext cx="6984776" cy="2245435"/>
          </a:xfrm>
          <a:prstGeom prst="rect">
            <a:avLst/>
          </a:prstGeom>
        </p:spPr>
      </p:pic>
    </p:spTree>
    <p:extLst>
      <p:ext uri="{BB962C8B-B14F-4D97-AF65-F5344CB8AC3E}">
        <p14:creationId xmlns:p14="http://schemas.microsoft.com/office/powerpoint/2010/main" val="2936025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06BD01-B67D-4A39-9C63-32313DB1CC49}"/>
              </a:ext>
            </a:extLst>
          </p:cNvPr>
          <p:cNvSpPr txBox="1"/>
          <p:nvPr/>
        </p:nvSpPr>
        <p:spPr>
          <a:xfrm>
            <a:off x="555734" y="2055959"/>
            <a:ext cx="7323082" cy="4524315"/>
          </a:xfrm>
          <a:prstGeom prst="rect">
            <a:avLst/>
          </a:prstGeom>
          <a:noFill/>
        </p:spPr>
        <p:txBody>
          <a:bodyPr wrap="square">
            <a:spAutoFit/>
          </a:bodyPr>
          <a:lstStyle/>
          <a:p>
            <a:pPr algn="l" fontAlgn="base"/>
            <a:r>
              <a:rPr lang="es-ES" b="0" i="0" dirty="0">
                <a:solidFill>
                  <a:srgbClr val="000000"/>
                </a:solidFill>
                <a:effectLst/>
                <a:latin typeface="Noto Serif Bold"/>
              </a:rPr>
              <a:t>Hamburguesa de ave con vino blanco con barrica</a:t>
            </a:r>
          </a:p>
          <a:p>
            <a:pPr algn="l" fontAlgn="base"/>
            <a:r>
              <a:rPr lang="es-ES" b="0" i="0" dirty="0">
                <a:solidFill>
                  <a:srgbClr val="191A1E"/>
                </a:solidFill>
                <a:effectLst/>
                <a:latin typeface="Georgia" panose="02040502050405020303" pitchFamily="18" charset="0"/>
              </a:rPr>
              <a:t>La carne de ave, como el </a:t>
            </a:r>
            <a:r>
              <a:rPr lang="es-ES" b="0" i="0" u="none" strike="noStrike" dirty="0">
                <a:solidFill>
                  <a:srgbClr val="0068B3"/>
                </a:solidFill>
                <a:effectLst/>
                <a:latin typeface="Georgia" panose="02040502050405020303" pitchFamily="18" charset="0"/>
                <a:hlinkClick r:id="rId2"/>
              </a:rPr>
              <a:t>pollo</a:t>
            </a:r>
            <a:r>
              <a:rPr lang="es-ES" b="0" i="0" dirty="0">
                <a:solidFill>
                  <a:srgbClr val="191A1E"/>
                </a:solidFill>
                <a:effectLst/>
                <a:latin typeface="Georgia" panose="02040502050405020303" pitchFamily="18" charset="0"/>
              </a:rPr>
              <a:t> o el pavo, es la gran alternativa a la carne roja en cuestión de hamburguesas. Las llamadas carnes blancas resultan más flexibles respecto al maridaje. Así que, podemos olvidarnos del clásico vino tinto, porque hay determinados blancos que nos van a sorprendernos mucho más. Un blanco fermentado en barrica, con trabajo de lías o incluso un vino dorado de Rueda, uno de los secretos mejor guardados de la denominación. Todo depende de los ingredientes.</a:t>
            </a:r>
          </a:p>
          <a:p>
            <a:pPr algn="l" fontAlgn="base">
              <a:buFont typeface="Arial" panose="020B0604020202020204" pitchFamily="34" charset="0"/>
              <a:buChar char="•"/>
            </a:pPr>
            <a:r>
              <a:rPr lang="es-ES" b="1" i="0" dirty="0">
                <a:solidFill>
                  <a:srgbClr val="191A1E"/>
                </a:solidFill>
                <a:effectLst/>
                <a:latin typeface="Georgia" panose="02040502050405020303" pitchFamily="18" charset="0"/>
              </a:rPr>
              <a:t>Maridaje Cocinillas:</a:t>
            </a:r>
            <a:r>
              <a:rPr lang="es-ES" b="0" i="0" dirty="0">
                <a:solidFill>
                  <a:srgbClr val="191A1E"/>
                </a:solidFill>
                <a:effectLst/>
                <a:latin typeface="Georgia" panose="02040502050405020303" pitchFamily="18" charset="0"/>
              </a:rPr>
              <a:t> </a:t>
            </a:r>
            <a:r>
              <a:rPr lang="es-ES" b="0" i="0" u="none" strike="noStrike" dirty="0">
                <a:solidFill>
                  <a:srgbClr val="0068B3"/>
                </a:solidFill>
                <a:effectLst/>
                <a:latin typeface="Georgia" panose="02040502050405020303" pitchFamily="18" charset="0"/>
                <a:hlinkClick r:id="rId3"/>
              </a:rPr>
              <a:t>Hamburguesa de pavo con salsa de albaricoque y bacon y pan pretzel</a:t>
            </a:r>
            <a:r>
              <a:rPr lang="es-ES" b="0" i="0" dirty="0">
                <a:solidFill>
                  <a:srgbClr val="191A1E"/>
                </a:solidFill>
                <a:effectLst/>
                <a:latin typeface="Georgia" panose="02040502050405020303" pitchFamily="18" charset="0"/>
              </a:rPr>
              <a:t> con </a:t>
            </a:r>
            <a:r>
              <a:rPr lang="es-ES" b="1" i="0" dirty="0">
                <a:solidFill>
                  <a:srgbClr val="191A1E"/>
                </a:solidFill>
                <a:effectLst/>
                <a:latin typeface="Georgia" panose="02040502050405020303" pitchFamily="18" charset="0"/>
              </a:rPr>
              <a:t>La Vista</a:t>
            </a:r>
            <a:r>
              <a:rPr lang="es-ES" b="0" i="0" dirty="0">
                <a:solidFill>
                  <a:srgbClr val="191A1E"/>
                </a:solidFill>
                <a:effectLst/>
                <a:latin typeface="Georgia" panose="02040502050405020303" pitchFamily="18" charset="0"/>
              </a:rPr>
              <a:t>, el ribeiro más gastronómico de la bodega Eduardo Peña. Un vino blanco que permanece 5 meses en barrica de roble de 300 litros, donde se somete a un periódico y delicado movimiento con sus lías, para conseguir su intensidad aromática, su untuosidad y su estructura en boca características.</a:t>
            </a:r>
          </a:p>
        </p:txBody>
      </p:sp>
      <p:pic>
        <p:nvPicPr>
          <p:cNvPr id="4" name="Picture 2">
            <a:extLst>
              <a:ext uri="{FF2B5EF4-FFF2-40B4-BE49-F238E27FC236}">
                <a16:creationId xmlns:a16="http://schemas.microsoft.com/office/drawing/2014/main" id="{CFFD2EFA-71B1-4070-FCD8-0327552E2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433" y="1359666"/>
            <a:ext cx="3242939" cy="53553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FCA7EFE6-CF3F-AEDB-588C-CA54ADC48483}"/>
              </a:ext>
            </a:extLst>
          </p:cNvPr>
          <p:cNvSpPr txBox="1"/>
          <p:nvPr/>
        </p:nvSpPr>
        <p:spPr>
          <a:xfrm>
            <a:off x="764628" y="526051"/>
            <a:ext cx="6101254" cy="1231106"/>
          </a:xfrm>
          <a:prstGeom prst="rect">
            <a:avLst/>
          </a:prstGeom>
          <a:noFill/>
        </p:spPr>
        <p:txBody>
          <a:bodyPr wrap="square">
            <a:spAutoFit/>
          </a:bodyPr>
          <a:lstStyle/>
          <a:p>
            <a:pPr algn="l" fontAlgn="base"/>
            <a:r>
              <a:rPr lang="es-ES" b="0" i="0" u="none" strike="noStrike" cap="all" dirty="0">
                <a:solidFill>
                  <a:srgbClr val="0068B3"/>
                </a:solidFill>
                <a:effectLst/>
                <a:latin typeface="Roboto Bold"/>
                <a:hlinkClick r:id="rId5"/>
              </a:rPr>
              <a:t>VINOS</a:t>
            </a:r>
            <a:endParaRPr lang="es-ES" b="0" i="0" cap="all" dirty="0">
              <a:solidFill>
                <a:srgbClr val="7E848B"/>
              </a:solidFill>
              <a:effectLst/>
              <a:latin typeface="Roboto Bold"/>
            </a:endParaRPr>
          </a:p>
          <a:p>
            <a:pPr algn="l" fontAlgn="base"/>
            <a:r>
              <a:rPr lang="es-ES" sz="2800" b="1" i="0" dirty="0">
                <a:solidFill>
                  <a:srgbClr val="191A1E"/>
                </a:solidFill>
                <a:effectLst/>
                <a:latin typeface="Noto Serif Bold"/>
              </a:rPr>
              <a:t>Los mejores vinos para tomar con hamburguesas</a:t>
            </a:r>
          </a:p>
        </p:txBody>
      </p:sp>
      <p:pic>
        <p:nvPicPr>
          <p:cNvPr id="17" name="Imagen 16">
            <a:extLst>
              <a:ext uri="{FF2B5EF4-FFF2-40B4-BE49-F238E27FC236}">
                <a16:creationId xmlns:a16="http://schemas.microsoft.com/office/drawing/2014/main" id="{AF9537EC-733E-7443-2E9B-9F255E5D5A26}"/>
              </a:ext>
            </a:extLst>
          </p:cNvPr>
          <p:cNvPicPr>
            <a:picLocks noChangeAspect="1"/>
          </p:cNvPicPr>
          <p:nvPr/>
        </p:nvPicPr>
        <p:blipFill>
          <a:blip r:embed="rId6"/>
          <a:stretch>
            <a:fillRect/>
          </a:stretch>
        </p:blipFill>
        <p:spPr>
          <a:xfrm>
            <a:off x="8393327" y="0"/>
            <a:ext cx="2837372" cy="1593177"/>
          </a:xfrm>
          <a:prstGeom prst="rect">
            <a:avLst/>
          </a:prstGeom>
        </p:spPr>
      </p:pic>
    </p:spTree>
    <p:extLst>
      <p:ext uri="{BB962C8B-B14F-4D97-AF65-F5344CB8AC3E}">
        <p14:creationId xmlns:p14="http://schemas.microsoft.com/office/powerpoint/2010/main" val="1375327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050972-A3F8-B471-DC6A-E10CCD236C0F}"/>
              </a:ext>
            </a:extLst>
          </p:cNvPr>
          <p:cNvSpPr txBox="1"/>
          <p:nvPr/>
        </p:nvSpPr>
        <p:spPr>
          <a:xfrm>
            <a:off x="465220" y="244187"/>
            <a:ext cx="6914147" cy="1384995"/>
          </a:xfrm>
          <a:prstGeom prst="rect">
            <a:avLst/>
          </a:prstGeom>
          <a:noFill/>
        </p:spPr>
        <p:txBody>
          <a:bodyPr wrap="square">
            <a:spAutoFit/>
          </a:bodyPr>
          <a:lstStyle/>
          <a:p>
            <a:pPr algn="l" fontAlgn="base"/>
            <a:r>
              <a:rPr lang="es-ES" sz="2800" b="0" i="0" u="none" strike="noStrike" cap="all" dirty="0">
                <a:solidFill>
                  <a:srgbClr val="0068B3"/>
                </a:solidFill>
                <a:effectLst/>
                <a:latin typeface="Roboto Bold"/>
                <a:hlinkClick r:id="rId2"/>
              </a:rPr>
              <a:t>VINOS</a:t>
            </a:r>
            <a:endParaRPr lang="es-ES" sz="2800" b="0" i="0" cap="all" dirty="0">
              <a:solidFill>
                <a:srgbClr val="7E848B"/>
              </a:solidFill>
              <a:effectLst/>
              <a:latin typeface="Roboto Bold"/>
            </a:endParaRPr>
          </a:p>
          <a:p>
            <a:pPr algn="l" fontAlgn="base"/>
            <a:r>
              <a:rPr lang="es-ES" sz="2800" b="1" i="0" dirty="0">
                <a:solidFill>
                  <a:srgbClr val="191A1E"/>
                </a:solidFill>
                <a:effectLst/>
                <a:latin typeface="Noto Serif Bold"/>
              </a:rPr>
              <a:t>Las denominaciones de origen gallegas más allá de Rías Baixas</a:t>
            </a:r>
          </a:p>
        </p:txBody>
      </p:sp>
      <p:sp>
        <p:nvSpPr>
          <p:cNvPr id="5" name="CuadroTexto 4">
            <a:extLst>
              <a:ext uri="{FF2B5EF4-FFF2-40B4-BE49-F238E27FC236}">
                <a16:creationId xmlns:a16="http://schemas.microsoft.com/office/drawing/2014/main" id="{EE68CA10-8508-2C9F-FCA7-7D3EE3494DCA}"/>
              </a:ext>
            </a:extLst>
          </p:cNvPr>
          <p:cNvSpPr txBox="1"/>
          <p:nvPr/>
        </p:nvSpPr>
        <p:spPr>
          <a:xfrm>
            <a:off x="545431" y="2758743"/>
            <a:ext cx="7684168" cy="2308324"/>
          </a:xfrm>
          <a:prstGeom prst="rect">
            <a:avLst/>
          </a:prstGeom>
          <a:noFill/>
        </p:spPr>
        <p:txBody>
          <a:bodyPr wrap="square">
            <a:spAutoFit/>
          </a:bodyPr>
          <a:lstStyle/>
          <a:p>
            <a:r>
              <a:rPr lang="es-ES" sz="2400" b="1" i="0" dirty="0">
                <a:solidFill>
                  <a:srgbClr val="191A1E"/>
                </a:solidFill>
                <a:effectLst/>
                <a:latin typeface="Georgia" panose="02040502050405020303" pitchFamily="18" charset="0"/>
              </a:rPr>
              <a:t>Un vino para descubrir Ribeiro:</a:t>
            </a:r>
            <a:r>
              <a:rPr lang="es-ES" sz="2400" b="0" i="0" dirty="0">
                <a:solidFill>
                  <a:srgbClr val="191A1E"/>
                </a:solidFill>
                <a:effectLst/>
                <a:latin typeface="Georgia" panose="02040502050405020303" pitchFamily="18" charset="0"/>
              </a:rPr>
              <a:t> Eduardo Peña 2020, Premio al Mejor Vino Blanco (categoría de </a:t>
            </a:r>
            <a:r>
              <a:rPr lang="es-ES" sz="2400" b="0" i="0" dirty="0" err="1">
                <a:solidFill>
                  <a:srgbClr val="191A1E"/>
                </a:solidFill>
                <a:effectLst/>
                <a:latin typeface="Georgia" panose="02040502050405020303" pitchFamily="18" charset="0"/>
              </a:rPr>
              <a:t>Colleteiro</a:t>
            </a:r>
            <a:r>
              <a:rPr lang="es-ES" sz="2400" b="0" i="0" dirty="0">
                <a:solidFill>
                  <a:srgbClr val="191A1E"/>
                </a:solidFill>
                <a:effectLst/>
                <a:latin typeface="Georgia" panose="02040502050405020303" pitchFamily="18" charset="0"/>
              </a:rPr>
              <a:t> -cosechero-) en la cata oficial de la D.O. Ribeiro. Un </a:t>
            </a:r>
            <a:r>
              <a:rPr lang="es-ES" sz="2400" b="0" i="0" dirty="0" err="1">
                <a:solidFill>
                  <a:srgbClr val="191A1E"/>
                </a:solidFill>
                <a:effectLst/>
                <a:latin typeface="Georgia" panose="02040502050405020303" pitchFamily="18" charset="0"/>
              </a:rPr>
              <a:t>coupage</a:t>
            </a:r>
            <a:r>
              <a:rPr lang="es-ES" sz="2400" b="0" i="0" dirty="0">
                <a:solidFill>
                  <a:srgbClr val="191A1E"/>
                </a:solidFill>
                <a:effectLst/>
                <a:latin typeface="Georgia" panose="02040502050405020303" pitchFamily="18" charset="0"/>
              </a:rPr>
              <a:t> de </a:t>
            </a:r>
            <a:r>
              <a:rPr lang="es-ES" sz="2400" b="0" i="0" dirty="0" err="1">
                <a:solidFill>
                  <a:srgbClr val="191A1E"/>
                </a:solidFill>
                <a:effectLst/>
                <a:latin typeface="Georgia" panose="02040502050405020303" pitchFamily="18" charset="0"/>
              </a:rPr>
              <a:t>treixadura</a:t>
            </a:r>
            <a:r>
              <a:rPr lang="es-ES" sz="2400" b="0" i="0" dirty="0">
                <a:solidFill>
                  <a:srgbClr val="191A1E"/>
                </a:solidFill>
                <a:effectLst/>
                <a:latin typeface="Georgia" panose="02040502050405020303" pitchFamily="18" charset="0"/>
              </a:rPr>
              <a:t>, </a:t>
            </a:r>
            <a:r>
              <a:rPr lang="es-ES" sz="2400" b="0" i="0" dirty="0" err="1">
                <a:solidFill>
                  <a:srgbClr val="191A1E"/>
                </a:solidFill>
                <a:effectLst/>
                <a:latin typeface="Georgia" panose="02040502050405020303" pitchFamily="18" charset="0"/>
              </a:rPr>
              <a:t>godello</a:t>
            </a:r>
            <a:r>
              <a:rPr lang="es-ES" sz="2400" b="0" i="0" dirty="0">
                <a:solidFill>
                  <a:srgbClr val="191A1E"/>
                </a:solidFill>
                <a:effectLst/>
                <a:latin typeface="Georgia" panose="02040502050405020303" pitchFamily="18" charset="0"/>
              </a:rPr>
              <a:t>, lado y </a:t>
            </a:r>
            <a:r>
              <a:rPr lang="es-ES" sz="2400" b="0" i="0" dirty="0" err="1">
                <a:solidFill>
                  <a:srgbClr val="191A1E"/>
                </a:solidFill>
                <a:effectLst/>
                <a:latin typeface="Georgia" panose="02040502050405020303" pitchFamily="18" charset="0"/>
              </a:rPr>
              <a:t>loureira</a:t>
            </a:r>
            <a:r>
              <a:rPr lang="es-ES" sz="2400" b="0" i="0" dirty="0">
                <a:solidFill>
                  <a:srgbClr val="191A1E"/>
                </a:solidFill>
                <a:effectLst/>
                <a:latin typeface="Georgia" panose="02040502050405020303" pitchFamily="18" charset="0"/>
              </a:rPr>
              <a:t>, sobre lías, sabroso, untuoso y equilibrado. P. V. P.: 14 €</a:t>
            </a:r>
            <a:endParaRPr lang="es-ES" sz="2400" dirty="0"/>
          </a:p>
        </p:txBody>
      </p:sp>
      <p:pic>
        <p:nvPicPr>
          <p:cNvPr id="13314" name="Picture 2" descr="Eduardo Peña 2020">
            <a:extLst>
              <a:ext uri="{FF2B5EF4-FFF2-40B4-BE49-F238E27FC236}">
                <a16:creationId xmlns:a16="http://schemas.microsoft.com/office/drawing/2014/main" id="{7B9F13AD-92A7-E4E7-C415-FD57273C5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79" r="20840"/>
          <a:stretch/>
        </p:blipFill>
        <p:spPr bwMode="auto">
          <a:xfrm>
            <a:off x="8566485" y="1629182"/>
            <a:ext cx="3160295" cy="496576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65F94FC-9FC6-4D73-652D-7778E13CEC02}"/>
              </a:ext>
            </a:extLst>
          </p:cNvPr>
          <p:cNvSpPr txBox="1"/>
          <p:nvPr/>
        </p:nvSpPr>
        <p:spPr>
          <a:xfrm>
            <a:off x="6505072" y="6225610"/>
            <a:ext cx="6096000" cy="369332"/>
          </a:xfrm>
          <a:prstGeom prst="rect">
            <a:avLst/>
          </a:prstGeom>
          <a:noFill/>
        </p:spPr>
        <p:txBody>
          <a:bodyPr wrap="square">
            <a:spAutoFit/>
          </a:bodyPr>
          <a:lstStyle/>
          <a:p>
            <a:r>
              <a:rPr lang="es-ES" b="0" i="0" dirty="0">
                <a:solidFill>
                  <a:srgbClr val="191A1E"/>
                </a:solidFill>
                <a:effectLst/>
                <a:latin typeface="Roboto Regular"/>
              </a:rPr>
              <a:t>Eduardo </a:t>
            </a:r>
            <a:r>
              <a:rPr lang="es-ES" b="0" i="0" dirty="0" err="1">
                <a:solidFill>
                  <a:srgbClr val="191A1E"/>
                </a:solidFill>
                <a:effectLst/>
                <a:latin typeface="Roboto Regular"/>
              </a:rPr>
              <a:t>Peña</a:t>
            </a:r>
            <a:r>
              <a:rPr lang="es-ES" b="0" i="0" dirty="0">
                <a:solidFill>
                  <a:srgbClr val="191A1E"/>
                </a:solidFill>
                <a:effectLst/>
                <a:latin typeface="Roboto Regular"/>
              </a:rPr>
              <a:t> 2020</a:t>
            </a:r>
            <a:endParaRPr lang="es-ES" dirty="0"/>
          </a:p>
        </p:txBody>
      </p:sp>
      <p:pic>
        <p:nvPicPr>
          <p:cNvPr id="8" name="Imagen 7">
            <a:extLst>
              <a:ext uri="{FF2B5EF4-FFF2-40B4-BE49-F238E27FC236}">
                <a16:creationId xmlns:a16="http://schemas.microsoft.com/office/drawing/2014/main" id="{4DCF78B7-EF70-3FC7-E31D-70780E90DBEB}"/>
              </a:ext>
            </a:extLst>
          </p:cNvPr>
          <p:cNvPicPr>
            <a:picLocks noChangeAspect="1"/>
          </p:cNvPicPr>
          <p:nvPr/>
        </p:nvPicPr>
        <p:blipFill>
          <a:blip r:embed="rId4"/>
          <a:stretch>
            <a:fillRect/>
          </a:stretch>
        </p:blipFill>
        <p:spPr>
          <a:xfrm>
            <a:off x="8566485" y="0"/>
            <a:ext cx="2844800" cy="1600200"/>
          </a:xfrm>
          <a:prstGeom prst="rect">
            <a:avLst/>
          </a:prstGeom>
        </p:spPr>
      </p:pic>
    </p:spTree>
    <p:extLst>
      <p:ext uri="{BB962C8B-B14F-4D97-AF65-F5344CB8AC3E}">
        <p14:creationId xmlns:p14="http://schemas.microsoft.com/office/powerpoint/2010/main" val="80869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79F5AE-7F29-F3D4-48B1-7B573D50759D}"/>
              </a:ext>
            </a:extLst>
          </p:cNvPr>
          <p:cNvSpPr>
            <a:spLocks noChangeArrowheads="1"/>
          </p:cNvSpPr>
          <p:nvPr/>
        </p:nvSpPr>
        <p:spPr bwMode="auto">
          <a:xfrm>
            <a:off x="346841" y="537624"/>
            <a:ext cx="11067393" cy="651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4000" b="0" i="0" u="none" strike="noStrike" cap="none" normalizeH="0" baseline="0" dirty="0">
                <a:ln>
                  <a:noFill/>
                </a:ln>
                <a:solidFill>
                  <a:srgbClr val="464646"/>
                </a:solidFill>
                <a:effectLst/>
                <a:latin typeface="Georgia" panose="02040502050405020303" pitchFamily="18" charset="0"/>
              </a:rPr>
              <a:t>Eduardo Peña 2020 se corona como mejor vino blanco en los premios de la D.O.P. Ribeiro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dirty="0">
                <a:ln>
                  <a:noFill/>
                </a:ln>
                <a:solidFill>
                  <a:srgbClr val="636363"/>
                </a:solidFill>
                <a:effectLst/>
              </a:rPr>
              <a:t>﻿</a:t>
            </a:r>
            <a:r>
              <a:rPr kumimoji="0" lang="es-ES" altLang="es-ES" sz="1800" b="0" i="0" u="none" strike="noStrike" cap="none" normalizeH="0" baseline="0" dirty="0">
                <a:ln>
                  <a:noFill/>
                </a:ln>
                <a:solidFill>
                  <a:srgbClr val="636363"/>
                </a:solidFill>
                <a:effectLst/>
                <a:latin typeface="Arial" panose="020B0604020202020204" pitchFamily="34" charset="0"/>
              </a:rPr>
              <a:t>Publicado el 30 Noviembre 2021 Por </a:t>
            </a:r>
            <a:r>
              <a:rPr kumimoji="0" lang="es-ES" altLang="es-ES" sz="1800" b="0" i="0" u="none" strike="noStrike" cap="none" normalizeH="0" baseline="0" dirty="0">
                <a:ln>
                  <a:noFill/>
                </a:ln>
                <a:solidFill>
                  <a:srgbClr val="9B1C5C"/>
                </a:solidFill>
                <a:effectLst/>
                <a:latin typeface="Arial" panose="020B0604020202020204" pitchFamily="34" charset="0"/>
                <a:hlinkClick r:id="rId2"/>
              </a:rPr>
              <a:t>SeVi</a:t>
            </a: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Arial" panose="020B0604020202020204" pitchFamily="34" charset="0"/>
              </a:rPr>
              <a:t>  </a:t>
            </a:r>
            <a:r>
              <a:rPr kumimoji="0" lang="es-ES" altLang="es-ES" sz="32000" b="0" i="0" u="none" strike="noStrike" cap="none" normalizeH="0" baseline="0" dirty="0">
                <a:ln>
                  <a:noFill/>
                </a:ln>
                <a:solidFill>
                  <a:schemeClr val="tx1"/>
                </a:solidFill>
                <a:effectLst/>
                <a:latin typeface="Arial" panose="020B0604020202020204" pitchFamily="34" charset="0"/>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1266" name="Picture 2" descr=" (photo: Photographer:Moncho Fotgrafo(Ram)">
            <a:extLst>
              <a:ext uri="{FF2B5EF4-FFF2-40B4-BE49-F238E27FC236}">
                <a16:creationId xmlns:a16="http://schemas.microsoft.com/office/drawing/2014/main" id="{0EC8A51A-1825-252C-4E45-C6880B6A7F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90"/>
          <a:stretch/>
        </p:blipFill>
        <p:spPr bwMode="auto">
          <a:xfrm>
            <a:off x="8418785" y="3047571"/>
            <a:ext cx="3195145" cy="327280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5D480C5-D00E-C150-56E7-C5D41A46A44A}"/>
              </a:ext>
            </a:extLst>
          </p:cNvPr>
          <p:cNvSpPr txBox="1"/>
          <p:nvPr/>
        </p:nvSpPr>
        <p:spPr>
          <a:xfrm>
            <a:off x="346841" y="2889168"/>
            <a:ext cx="7614745" cy="3416320"/>
          </a:xfrm>
          <a:noFill/>
          <a:ln>
            <a:solidFill>
              <a:schemeClr val="tx1"/>
            </a:solidFill>
          </a:ln>
        </p:spPr>
        <p:txBody>
          <a:bodyPr wrap="square" rtlCol="0">
            <a:spAutoFit/>
          </a:bodyPr>
          <a:lstStyle/>
          <a:p>
            <a:r>
              <a:rPr lang="es-ES" sz="2400" b="0" i="0" dirty="0">
                <a:solidFill>
                  <a:srgbClr val="000000"/>
                </a:solidFill>
                <a:effectLst/>
                <a:latin typeface="Georgia" panose="02040502050405020303" pitchFamily="18" charset="0"/>
              </a:rPr>
              <a:t>La bodega Eduardo Peña sigue sumando éxitos y reconocimientos, esta vez para su vino Eduardo Peña 2020 con el que ha obtenido Premio al Mejor Vino Blanco (categoría de </a:t>
            </a:r>
            <a:r>
              <a:rPr lang="es-ES" sz="2400" b="0" i="0" dirty="0" err="1">
                <a:solidFill>
                  <a:srgbClr val="000000"/>
                </a:solidFill>
                <a:effectLst/>
                <a:latin typeface="Georgia" panose="02040502050405020303" pitchFamily="18" charset="0"/>
              </a:rPr>
              <a:t>Colleteiro</a:t>
            </a:r>
            <a:r>
              <a:rPr lang="es-ES" sz="2400" b="0" i="0" dirty="0">
                <a:solidFill>
                  <a:srgbClr val="000000"/>
                </a:solidFill>
                <a:effectLst/>
                <a:latin typeface="Georgia" panose="02040502050405020303" pitchFamily="18" charset="0"/>
              </a:rPr>
              <a:t>) en la cata oficial de los premios de la Denominación de Origen Ribeiro, elegido a ciegas por un panel de expertos catadores entre sesenta vinos participantes de cuarenta bodegas distintas. Este galardón no hace sino confirmar la calidad excelente de esta añada.</a:t>
            </a:r>
            <a:endParaRPr lang="es-ES" sz="2400" dirty="0"/>
          </a:p>
        </p:txBody>
      </p:sp>
      <p:pic>
        <p:nvPicPr>
          <p:cNvPr id="11270" name="Picture 6" descr="Home">
            <a:extLst>
              <a:ext uri="{FF2B5EF4-FFF2-40B4-BE49-F238E27FC236}">
                <a16:creationId xmlns:a16="http://schemas.microsoft.com/office/drawing/2014/main" id="{A77A0EFF-DA16-39C1-FB7D-0D3847FB2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034" y="1746168"/>
            <a:ext cx="28702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65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inos-blancos1">
            <a:extLst>
              <a:ext uri="{FF2B5EF4-FFF2-40B4-BE49-F238E27FC236}">
                <a16:creationId xmlns:a16="http://schemas.microsoft.com/office/drawing/2014/main" id="{4FDCC52E-7560-176A-8BE9-87B4EBAFA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8104" y="3676314"/>
            <a:ext cx="4602079" cy="3068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C01F5AA-F919-29F5-0511-790AFE9BEB6A}"/>
              </a:ext>
            </a:extLst>
          </p:cNvPr>
          <p:cNvSpPr txBox="1"/>
          <p:nvPr/>
        </p:nvSpPr>
        <p:spPr>
          <a:xfrm>
            <a:off x="5277852" y="319364"/>
            <a:ext cx="6673515" cy="2862322"/>
          </a:xfrm>
          <a:noFill/>
          <a:ln>
            <a:solidFill>
              <a:schemeClr val="tx1"/>
            </a:solidFill>
          </a:ln>
        </p:spPr>
        <p:txBody>
          <a:bodyPr wrap="square">
            <a:spAutoFit/>
          </a:bodyPr>
          <a:lstStyle/>
          <a:p>
            <a:pPr algn="l" fontAlgn="base"/>
            <a:r>
              <a:rPr lang="es-ES" sz="2000" b="1" i="0" cap="all" dirty="0">
                <a:solidFill>
                  <a:srgbClr val="323232"/>
                </a:solidFill>
                <a:effectLst/>
                <a:latin typeface="futura-pt"/>
              </a:rPr>
              <a:t>EDUARDO PEÑA LA VISTA 2018. D.O. RIBEIRO</a:t>
            </a:r>
          </a:p>
          <a:p>
            <a:pPr algn="l" fontAlgn="base"/>
            <a:r>
              <a:rPr lang="es-ES" sz="2000" b="0" i="0" dirty="0">
                <a:solidFill>
                  <a:srgbClr val="323232"/>
                </a:solidFill>
                <a:effectLst/>
                <a:latin typeface="Crimson Pro"/>
              </a:rPr>
              <a:t>Otro de esos vinos que se definen ahora como ‘gastronómicos’ porque están pensados para tomar con numerosas elaboraciones culinarias. Está elaborado con dos de las variedades de uva más emblemáticas de Galicia, como son la albariño y la </a:t>
            </a:r>
            <a:r>
              <a:rPr lang="es-ES" sz="2000" b="0" i="0" dirty="0" err="1">
                <a:solidFill>
                  <a:srgbClr val="323232"/>
                </a:solidFill>
                <a:effectLst/>
                <a:latin typeface="Crimson Pro"/>
              </a:rPr>
              <a:t>treixadura</a:t>
            </a:r>
            <a:r>
              <a:rPr lang="es-ES" sz="2000" b="0" i="0" dirty="0">
                <a:solidFill>
                  <a:srgbClr val="323232"/>
                </a:solidFill>
                <a:effectLst/>
                <a:latin typeface="Crimson Pro"/>
              </a:rPr>
              <a:t>.</a:t>
            </a:r>
            <a:br>
              <a:rPr lang="es-ES" sz="2000" b="0" i="0" dirty="0">
                <a:solidFill>
                  <a:srgbClr val="323232"/>
                </a:solidFill>
                <a:effectLst/>
                <a:latin typeface="Crimson Pro"/>
              </a:rPr>
            </a:br>
            <a:r>
              <a:rPr lang="es-ES" sz="2000" b="0" i="0" dirty="0">
                <a:solidFill>
                  <a:srgbClr val="323232"/>
                </a:solidFill>
                <a:effectLst/>
                <a:latin typeface="Crimson Pro"/>
              </a:rPr>
              <a:t>Un vino fresco, elegante y con la perfecta acidez ideal para el aperitivo o acompañarlo con marisco y pescados.</a:t>
            </a:r>
            <a:br>
              <a:rPr lang="es-ES" sz="2000" b="0" i="0" dirty="0">
                <a:solidFill>
                  <a:srgbClr val="323232"/>
                </a:solidFill>
                <a:effectLst/>
                <a:latin typeface="Crimson Pro"/>
              </a:rPr>
            </a:br>
            <a:r>
              <a:rPr lang="es-ES" sz="2000" b="1" i="0" dirty="0">
                <a:solidFill>
                  <a:srgbClr val="323232"/>
                </a:solidFill>
                <a:effectLst/>
                <a:latin typeface="Crimson Pro"/>
              </a:rPr>
              <a:t>Precio: 25€</a:t>
            </a:r>
            <a:endParaRPr lang="es-ES" sz="2000" b="0" i="0" dirty="0">
              <a:solidFill>
                <a:srgbClr val="323232"/>
              </a:solidFill>
              <a:effectLst/>
              <a:latin typeface="Crimson Pro"/>
            </a:endParaRPr>
          </a:p>
        </p:txBody>
      </p:sp>
      <p:sp>
        <p:nvSpPr>
          <p:cNvPr id="5" name="CuadroTexto 4">
            <a:extLst>
              <a:ext uri="{FF2B5EF4-FFF2-40B4-BE49-F238E27FC236}">
                <a16:creationId xmlns:a16="http://schemas.microsoft.com/office/drawing/2014/main" id="{7B18972E-BC13-8D41-FD55-885962E4D804}"/>
              </a:ext>
            </a:extLst>
          </p:cNvPr>
          <p:cNvSpPr txBox="1"/>
          <p:nvPr/>
        </p:nvSpPr>
        <p:spPr>
          <a:xfrm>
            <a:off x="304799" y="4985085"/>
            <a:ext cx="6096000" cy="954107"/>
          </a:xfrm>
          <a:prstGeom prst="rect">
            <a:avLst/>
          </a:prstGeom>
          <a:noFill/>
        </p:spPr>
        <p:txBody>
          <a:bodyPr wrap="square">
            <a:spAutoFit/>
          </a:bodyPr>
          <a:lstStyle/>
          <a:p>
            <a:pPr algn="ctr" fontAlgn="base"/>
            <a:r>
              <a:rPr lang="es-ES" sz="2800" b="1" i="0" dirty="0">
                <a:solidFill>
                  <a:srgbClr val="323232"/>
                </a:solidFill>
                <a:effectLst/>
                <a:latin typeface="Crimson Pro"/>
              </a:rPr>
              <a:t>30 vinos para todos los gustos con los que acertar en Navidad</a:t>
            </a:r>
          </a:p>
        </p:txBody>
      </p:sp>
      <p:pic>
        <p:nvPicPr>
          <p:cNvPr id="12292" name="Picture 4" descr="Las mejores recetas de cocina y recomendaciones | ¡HOLA! COCINA">
            <a:extLst>
              <a:ext uri="{FF2B5EF4-FFF2-40B4-BE49-F238E27FC236}">
                <a16:creationId xmlns:a16="http://schemas.microsoft.com/office/drawing/2014/main" id="{33BCFCE9-ED21-1EC0-76D2-F4FDB4640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3" y="3005043"/>
            <a:ext cx="4459706" cy="67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74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Las mejores recetas de cocina y recomendaciones | ¡HOLA! COCINA">
            <a:extLst>
              <a:ext uri="{FF2B5EF4-FFF2-40B4-BE49-F238E27FC236}">
                <a16:creationId xmlns:a16="http://schemas.microsoft.com/office/drawing/2014/main" id="{33BCFCE9-ED21-1EC0-76D2-F4FDB4640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12" y="277885"/>
            <a:ext cx="4459706" cy="67127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ED5B2AF-03BF-62D9-FCBD-080C229D295E}"/>
              </a:ext>
            </a:extLst>
          </p:cNvPr>
          <p:cNvSpPr txBox="1"/>
          <p:nvPr/>
        </p:nvSpPr>
        <p:spPr>
          <a:xfrm>
            <a:off x="385012" y="4427946"/>
            <a:ext cx="11357809" cy="1938992"/>
          </a:xfrm>
          <a:noFill/>
          <a:ln>
            <a:solidFill>
              <a:schemeClr val="tx1"/>
            </a:solidFill>
          </a:ln>
        </p:spPr>
        <p:txBody>
          <a:bodyPr wrap="square">
            <a:spAutoFit/>
          </a:bodyPr>
          <a:lstStyle/>
          <a:p>
            <a:r>
              <a:rPr lang="es-ES" sz="2400" b="0" i="0" dirty="0">
                <a:solidFill>
                  <a:srgbClr val="323232"/>
                </a:solidFill>
                <a:effectLst/>
                <a:latin typeface="Crimson Pro"/>
              </a:rPr>
              <a:t>En la </a:t>
            </a:r>
            <a:r>
              <a:rPr lang="es-ES" sz="2400" b="1" i="0" dirty="0">
                <a:solidFill>
                  <a:srgbClr val="323232"/>
                </a:solidFill>
                <a:effectLst/>
                <a:latin typeface="Crimson Pro"/>
              </a:rPr>
              <a:t>D.O. Ribeiro</a:t>
            </a:r>
            <a:r>
              <a:rPr lang="es-ES" sz="2400" b="0" i="0" dirty="0">
                <a:solidFill>
                  <a:srgbClr val="323232"/>
                </a:solidFill>
                <a:effectLst/>
                <a:latin typeface="Crimson Pro"/>
              </a:rPr>
              <a:t>, en Ourense, hay blancos, tintos y una categoría conocida como vinos tostados, dulces elaborados con las mejores uvas autóctonas </a:t>
            </a:r>
            <a:r>
              <a:rPr lang="es-ES" sz="2400" b="0" i="0" dirty="0" err="1">
                <a:solidFill>
                  <a:srgbClr val="323232"/>
                </a:solidFill>
                <a:effectLst/>
                <a:latin typeface="Crimson Pro"/>
              </a:rPr>
              <a:t>pasificadas</a:t>
            </a:r>
            <a:r>
              <a:rPr lang="es-ES" sz="2400" b="0" i="0" dirty="0">
                <a:solidFill>
                  <a:srgbClr val="323232"/>
                </a:solidFill>
                <a:effectLst/>
                <a:latin typeface="Crimson Pro"/>
              </a:rPr>
              <a:t> a cubierto. Te recomendamos el blanco </a:t>
            </a:r>
            <a:r>
              <a:rPr lang="es-ES" sz="2400" b="1" i="0" dirty="0">
                <a:solidFill>
                  <a:srgbClr val="323232"/>
                </a:solidFill>
                <a:effectLst/>
                <a:latin typeface="Crimson Pro"/>
              </a:rPr>
              <a:t>Eduardo Peña 2021</a:t>
            </a:r>
            <a:r>
              <a:rPr lang="es-ES" sz="2400" b="0" i="0" dirty="0">
                <a:solidFill>
                  <a:srgbClr val="323232"/>
                </a:solidFill>
                <a:effectLst/>
                <a:latin typeface="Crimson Pro"/>
              </a:rPr>
              <a:t> (14,50€) que lleva </a:t>
            </a:r>
            <a:r>
              <a:rPr lang="es-ES" sz="2400" b="0" i="0" dirty="0" err="1">
                <a:solidFill>
                  <a:srgbClr val="323232"/>
                </a:solidFill>
                <a:effectLst/>
                <a:latin typeface="Crimson Pro"/>
              </a:rPr>
              <a:t>Treixadura</a:t>
            </a:r>
            <a:r>
              <a:rPr lang="es-ES" sz="2400" b="0" i="0" dirty="0">
                <a:solidFill>
                  <a:srgbClr val="323232"/>
                </a:solidFill>
                <a:effectLst/>
                <a:latin typeface="Crimson Pro"/>
              </a:rPr>
              <a:t>, </a:t>
            </a:r>
            <a:r>
              <a:rPr lang="es-ES" sz="2400" b="0" i="0" dirty="0" err="1">
                <a:solidFill>
                  <a:srgbClr val="323232"/>
                </a:solidFill>
                <a:effectLst/>
                <a:latin typeface="Crimson Pro"/>
              </a:rPr>
              <a:t>Godello</a:t>
            </a:r>
            <a:r>
              <a:rPr lang="es-ES" sz="2400" b="0" i="0" dirty="0">
                <a:solidFill>
                  <a:srgbClr val="323232"/>
                </a:solidFill>
                <a:effectLst/>
                <a:latin typeface="Crimson Pro"/>
              </a:rPr>
              <a:t>, Lado y </a:t>
            </a:r>
            <a:r>
              <a:rPr lang="es-ES" sz="2400" b="0" i="0" dirty="0" err="1">
                <a:solidFill>
                  <a:srgbClr val="323232"/>
                </a:solidFill>
                <a:effectLst/>
                <a:latin typeface="Crimson Pro"/>
              </a:rPr>
              <a:t>Loureira</a:t>
            </a:r>
            <a:r>
              <a:rPr lang="es-ES" sz="2400" b="0" i="0" dirty="0">
                <a:solidFill>
                  <a:srgbClr val="323232"/>
                </a:solidFill>
                <a:effectLst/>
                <a:latin typeface="Crimson Pro"/>
              </a:rPr>
              <a:t>, tiene un toque amargo y unos seductores aromas de cítricos, laurel, azahar, piña, mango, albaricoque, vainilla ¡una explosión tanto en nariz como en boca!</a:t>
            </a:r>
            <a:endParaRPr lang="es-ES" sz="2400" dirty="0"/>
          </a:p>
        </p:txBody>
      </p:sp>
      <p:pic>
        <p:nvPicPr>
          <p:cNvPr id="38914" name="Picture 2">
            <a:extLst>
              <a:ext uri="{FF2B5EF4-FFF2-40B4-BE49-F238E27FC236}">
                <a16:creationId xmlns:a16="http://schemas.microsoft.com/office/drawing/2014/main" id="{73EBA03B-4490-E543-74FE-547E6EF1D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67" b="13485"/>
          <a:stretch/>
        </p:blipFill>
        <p:spPr bwMode="auto">
          <a:xfrm>
            <a:off x="6940716" y="613520"/>
            <a:ext cx="4866272" cy="368451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8EC96349-F990-DDAD-D581-E71D22B83F05}"/>
              </a:ext>
            </a:extLst>
          </p:cNvPr>
          <p:cNvSpPr txBox="1"/>
          <p:nvPr/>
        </p:nvSpPr>
        <p:spPr>
          <a:xfrm>
            <a:off x="224589" y="1806151"/>
            <a:ext cx="6096000" cy="2185214"/>
          </a:xfrm>
          <a:prstGeom prst="rect">
            <a:avLst/>
          </a:prstGeom>
          <a:noFill/>
        </p:spPr>
        <p:txBody>
          <a:bodyPr wrap="square">
            <a:spAutoFit/>
          </a:bodyPr>
          <a:lstStyle/>
          <a:p>
            <a:pPr algn="ctr" fontAlgn="base"/>
            <a:r>
              <a:rPr lang="es-ES" sz="3200" b="1" i="0" dirty="0">
                <a:solidFill>
                  <a:srgbClr val="323232"/>
                </a:solidFill>
                <a:effectLst/>
                <a:latin typeface="Crimson Pro"/>
              </a:rPr>
              <a:t>Los mejores vinos para brindar estas fiestas</a:t>
            </a:r>
          </a:p>
          <a:p>
            <a:pPr algn="ctr" fontAlgn="base"/>
            <a:r>
              <a:rPr lang="es-ES" sz="2400" b="1" i="0" dirty="0">
                <a:solidFill>
                  <a:schemeClr val="tx1">
                    <a:lumMod val="50000"/>
                    <a:lumOff val="50000"/>
                  </a:schemeClr>
                </a:solidFill>
                <a:effectLst/>
                <a:latin typeface="Crimson Pro"/>
              </a:rPr>
              <a:t>Está claro que el vino no puede faltar en una buena mesa. Te ofrecemos algunas pistas y recomendaciones para que elijas los mejores</a:t>
            </a:r>
          </a:p>
        </p:txBody>
      </p:sp>
    </p:spTree>
    <p:extLst>
      <p:ext uri="{BB962C8B-B14F-4D97-AF65-F5344CB8AC3E}">
        <p14:creationId xmlns:p14="http://schemas.microsoft.com/office/powerpoint/2010/main" val="138591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astronomistas">
            <a:extLst>
              <a:ext uri="{FF2B5EF4-FFF2-40B4-BE49-F238E27FC236}">
                <a16:creationId xmlns:a16="http://schemas.microsoft.com/office/drawing/2014/main" id="{233068D5-280C-FBB0-10E7-E04BE592D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466" y="0"/>
            <a:ext cx="1974160" cy="164632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BF0DAC2-9B6B-BA02-7E4D-A627BCEF5A7A}"/>
              </a:ext>
            </a:extLst>
          </p:cNvPr>
          <p:cNvSpPr txBox="1"/>
          <p:nvPr/>
        </p:nvSpPr>
        <p:spPr>
          <a:xfrm>
            <a:off x="3048000" y="538825"/>
            <a:ext cx="6096000" cy="1477328"/>
          </a:xfrm>
          <a:prstGeom prst="rect">
            <a:avLst/>
          </a:prstGeom>
          <a:noFill/>
        </p:spPr>
        <p:txBody>
          <a:bodyPr wrap="square">
            <a:spAutoFit/>
          </a:bodyPr>
          <a:lstStyle/>
          <a:p>
            <a:pPr algn="ctr"/>
            <a:r>
              <a:rPr lang="es-ES" sz="2400" b="1" i="0" u="none" strike="noStrike" dirty="0">
                <a:solidFill>
                  <a:srgbClr val="AD1AAD"/>
                </a:solidFill>
                <a:effectLst/>
                <a:latin typeface="SofiaProB"/>
                <a:hlinkClick r:id="rId3"/>
              </a:rPr>
              <a:t>BEBER</a:t>
            </a:r>
            <a:endParaRPr lang="es-ES" sz="2400" b="0" i="0" dirty="0">
              <a:solidFill>
                <a:srgbClr val="212121"/>
              </a:solidFill>
              <a:effectLst/>
              <a:latin typeface="Montserrat" pitchFamily="2" charset="77"/>
            </a:endParaRPr>
          </a:p>
          <a:p>
            <a:pPr algn="ctr" latinLnBrk="0"/>
            <a:r>
              <a:rPr lang="es-ES" sz="2400" b="1" i="0" dirty="0">
                <a:solidFill>
                  <a:srgbClr val="4D4D4F"/>
                </a:solidFill>
                <a:effectLst/>
                <a:latin typeface="Source Serif Pro" panose="020F0502020204030204" pitchFamily="34" charset="0"/>
              </a:rPr>
              <a:t>Bebidas para brindar en el Día del Padre</a:t>
            </a:r>
          </a:p>
          <a:p>
            <a:pPr algn="ctr"/>
            <a:r>
              <a:rPr lang="es-ES" sz="2400" b="0" i="0" cap="all" dirty="0">
                <a:solidFill>
                  <a:srgbClr val="212121"/>
                </a:solidFill>
                <a:effectLst/>
                <a:latin typeface="Montserrat" pitchFamily="2" charset="77"/>
              </a:rPr>
              <a:t>12 MARZO 2022</a:t>
            </a:r>
          </a:p>
          <a:p>
            <a:pPr algn="r"/>
            <a:r>
              <a:rPr lang="es-ES" b="0" i="0" cap="all" dirty="0" err="1">
                <a:solidFill>
                  <a:srgbClr val="212121"/>
                </a:solidFill>
                <a:effectLst/>
                <a:latin typeface="inherit"/>
              </a:rPr>
              <a:t>by</a:t>
            </a:r>
            <a:r>
              <a:rPr lang="es-ES" b="0" i="0" cap="all" dirty="0">
                <a:solidFill>
                  <a:srgbClr val="212121"/>
                </a:solidFill>
                <a:effectLst/>
                <a:latin typeface="inherit"/>
              </a:rPr>
              <a:t> </a:t>
            </a:r>
            <a:r>
              <a:rPr lang="es-ES" b="0" i="0" u="none" strike="noStrike" cap="all" dirty="0">
                <a:solidFill>
                  <a:srgbClr val="000000"/>
                </a:solidFill>
                <a:effectLst/>
                <a:latin typeface="inherit"/>
                <a:hlinkClick r:id="rId4" tooltip="Entradas de Cristina Barbero"/>
              </a:rPr>
              <a:t>CRISTINA BARBERO</a:t>
            </a:r>
            <a:endParaRPr lang="es-ES" b="0" i="0" cap="all" dirty="0">
              <a:solidFill>
                <a:srgbClr val="212121"/>
              </a:solidFill>
              <a:effectLst/>
              <a:latin typeface="inherit"/>
            </a:endParaRPr>
          </a:p>
        </p:txBody>
      </p:sp>
      <p:pic>
        <p:nvPicPr>
          <p:cNvPr id="14342" name="Picture 6">
            <a:extLst>
              <a:ext uri="{FF2B5EF4-FFF2-40B4-BE49-F238E27FC236}">
                <a16:creationId xmlns:a16="http://schemas.microsoft.com/office/drawing/2014/main" id="{215090D9-D72D-62EE-6785-045D0A056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 y="680757"/>
            <a:ext cx="2855495" cy="28480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9F73940-6C90-D854-CF7F-E104D96DBF12}"/>
              </a:ext>
            </a:extLst>
          </p:cNvPr>
          <p:cNvSpPr txBox="1"/>
          <p:nvPr/>
        </p:nvSpPr>
        <p:spPr>
          <a:xfrm>
            <a:off x="3416968" y="2492003"/>
            <a:ext cx="8245642" cy="3416320"/>
          </a:xfrm>
          <a:custGeom>
            <a:avLst/>
            <a:gdLst>
              <a:gd name="connsiteX0" fmla="*/ 0 w 8245642"/>
              <a:gd name="connsiteY0" fmla="*/ 0 h 3416320"/>
              <a:gd name="connsiteX1" fmla="*/ 424062 w 8245642"/>
              <a:gd name="connsiteY1" fmla="*/ 0 h 3416320"/>
              <a:gd name="connsiteX2" fmla="*/ 930580 w 8245642"/>
              <a:gd name="connsiteY2" fmla="*/ 0 h 3416320"/>
              <a:gd name="connsiteX3" fmla="*/ 1354641 w 8245642"/>
              <a:gd name="connsiteY3" fmla="*/ 0 h 3416320"/>
              <a:gd name="connsiteX4" fmla="*/ 1778703 w 8245642"/>
              <a:gd name="connsiteY4" fmla="*/ 0 h 3416320"/>
              <a:gd name="connsiteX5" fmla="*/ 2450134 w 8245642"/>
              <a:gd name="connsiteY5" fmla="*/ 0 h 3416320"/>
              <a:gd name="connsiteX6" fmla="*/ 2791739 w 8245642"/>
              <a:gd name="connsiteY6" fmla="*/ 0 h 3416320"/>
              <a:gd name="connsiteX7" fmla="*/ 3215800 w 8245642"/>
              <a:gd name="connsiteY7" fmla="*/ 0 h 3416320"/>
              <a:gd name="connsiteX8" fmla="*/ 3804775 w 8245642"/>
              <a:gd name="connsiteY8" fmla="*/ 0 h 3416320"/>
              <a:gd name="connsiteX9" fmla="*/ 4311293 w 8245642"/>
              <a:gd name="connsiteY9" fmla="*/ 0 h 3416320"/>
              <a:gd name="connsiteX10" fmla="*/ 4652898 w 8245642"/>
              <a:gd name="connsiteY10" fmla="*/ 0 h 3416320"/>
              <a:gd name="connsiteX11" fmla="*/ 5076960 w 8245642"/>
              <a:gd name="connsiteY11" fmla="*/ 0 h 3416320"/>
              <a:gd name="connsiteX12" fmla="*/ 5501021 w 8245642"/>
              <a:gd name="connsiteY12" fmla="*/ 0 h 3416320"/>
              <a:gd name="connsiteX13" fmla="*/ 5842626 w 8245642"/>
              <a:gd name="connsiteY13" fmla="*/ 0 h 3416320"/>
              <a:gd name="connsiteX14" fmla="*/ 6514057 w 8245642"/>
              <a:gd name="connsiteY14" fmla="*/ 0 h 3416320"/>
              <a:gd name="connsiteX15" fmla="*/ 7103032 w 8245642"/>
              <a:gd name="connsiteY15" fmla="*/ 0 h 3416320"/>
              <a:gd name="connsiteX16" fmla="*/ 7527093 w 8245642"/>
              <a:gd name="connsiteY16" fmla="*/ 0 h 3416320"/>
              <a:gd name="connsiteX17" fmla="*/ 8245642 w 8245642"/>
              <a:gd name="connsiteY17" fmla="*/ 0 h 3416320"/>
              <a:gd name="connsiteX18" fmla="*/ 8245642 w 8245642"/>
              <a:gd name="connsiteY18" fmla="*/ 501060 h 3416320"/>
              <a:gd name="connsiteX19" fmla="*/ 8245642 w 8245642"/>
              <a:gd name="connsiteY19" fmla="*/ 1036284 h 3416320"/>
              <a:gd name="connsiteX20" fmla="*/ 8245642 w 8245642"/>
              <a:gd name="connsiteY20" fmla="*/ 1639834 h 3416320"/>
              <a:gd name="connsiteX21" fmla="*/ 8245642 w 8245642"/>
              <a:gd name="connsiteY21" fmla="*/ 2140894 h 3416320"/>
              <a:gd name="connsiteX22" fmla="*/ 8245642 w 8245642"/>
              <a:gd name="connsiteY22" fmla="*/ 2676117 h 3416320"/>
              <a:gd name="connsiteX23" fmla="*/ 8245642 w 8245642"/>
              <a:gd name="connsiteY23" fmla="*/ 3416320 h 3416320"/>
              <a:gd name="connsiteX24" fmla="*/ 7821580 w 8245642"/>
              <a:gd name="connsiteY24" fmla="*/ 3416320 h 3416320"/>
              <a:gd name="connsiteX25" fmla="*/ 7397519 w 8245642"/>
              <a:gd name="connsiteY25" fmla="*/ 3416320 h 3416320"/>
              <a:gd name="connsiteX26" fmla="*/ 6643632 w 8245642"/>
              <a:gd name="connsiteY26" fmla="*/ 3416320 h 3416320"/>
              <a:gd name="connsiteX27" fmla="*/ 5889744 w 8245642"/>
              <a:gd name="connsiteY27" fmla="*/ 3416320 h 3416320"/>
              <a:gd name="connsiteX28" fmla="*/ 5218313 w 8245642"/>
              <a:gd name="connsiteY28" fmla="*/ 3416320 h 3416320"/>
              <a:gd name="connsiteX29" fmla="*/ 4711795 w 8245642"/>
              <a:gd name="connsiteY29" fmla="*/ 3416320 h 3416320"/>
              <a:gd name="connsiteX30" fmla="*/ 4287734 w 8245642"/>
              <a:gd name="connsiteY30" fmla="*/ 3416320 h 3416320"/>
              <a:gd name="connsiteX31" fmla="*/ 3533847 w 8245642"/>
              <a:gd name="connsiteY31" fmla="*/ 3416320 h 3416320"/>
              <a:gd name="connsiteX32" fmla="*/ 3027329 w 8245642"/>
              <a:gd name="connsiteY32" fmla="*/ 3416320 h 3416320"/>
              <a:gd name="connsiteX33" fmla="*/ 2438354 w 8245642"/>
              <a:gd name="connsiteY33" fmla="*/ 3416320 h 3416320"/>
              <a:gd name="connsiteX34" fmla="*/ 1684467 w 8245642"/>
              <a:gd name="connsiteY34" fmla="*/ 3416320 h 3416320"/>
              <a:gd name="connsiteX35" fmla="*/ 1260405 w 8245642"/>
              <a:gd name="connsiteY35" fmla="*/ 3416320 h 3416320"/>
              <a:gd name="connsiteX36" fmla="*/ 836344 w 8245642"/>
              <a:gd name="connsiteY36" fmla="*/ 3416320 h 3416320"/>
              <a:gd name="connsiteX37" fmla="*/ 0 w 8245642"/>
              <a:gd name="connsiteY37" fmla="*/ 3416320 h 3416320"/>
              <a:gd name="connsiteX38" fmla="*/ 0 w 8245642"/>
              <a:gd name="connsiteY38" fmla="*/ 2881097 h 3416320"/>
              <a:gd name="connsiteX39" fmla="*/ 0 w 8245642"/>
              <a:gd name="connsiteY39" fmla="*/ 2277547 h 3416320"/>
              <a:gd name="connsiteX40" fmla="*/ 0 w 8245642"/>
              <a:gd name="connsiteY40" fmla="*/ 1742323 h 3416320"/>
              <a:gd name="connsiteX41" fmla="*/ 0 w 8245642"/>
              <a:gd name="connsiteY41" fmla="*/ 1241263 h 3416320"/>
              <a:gd name="connsiteX42" fmla="*/ 0 w 8245642"/>
              <a:gd name="connsiteY42" fmla="*/ 603550 h 3416320"/>
              <a:gd name="connsiteX43" fmla="*/ 0 w 8245642"/>
              <a:gd name="connsiteY43"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45642" h="3416320" extrusionOk="0">
                <a:moveTo>
                  <a:pt x="0" y="0"/>
                </a:moveTo>
                <a:cubicBezTo>
                  <a:pt x="188959" y="-12448"/>
                  <a:pt x="217953" y="37852"/>
                  <a:pt x="424062" y="0"/>
                </a:cubicBezTo>
                <a:cubicBezTo>
                  <a:pt x="630171" y="-37852"/>
                  <a:pt x="787911" y="44101"/>
                  <a:pt x="930580" y="0"/>
                </a:cubicBezTo>
                <a:cubicBezTo>
                  <a:pt x="1073249" y="-44101"/>
                  <a:pt x="1204203" y="11587"/>
                  <a:pt x="1354641" y="0"/>
                </a:cubicBezTo>
                <a:cubicBezTo>
                  <a:pt x="1505079" y="-11587"/>
                  <a:pt x="1669194" y="26707"/>
                  <a:pt x="1778703" y="0"/>
                </a:cubicBezTo>
                <a:cubicBezTo>
                  <a:pt x="1888212" y="-26707"/>
                  <a:pt x="2315656" y="80379"/>
                  <a:pt x="2450134" y="0"/>
                </a:cubicBezTo>
                <a:cubicBezTo>
                  <a:pt x="2584612" y="-80379"/>
                  <a:pt x="2715788" y="15016"/>
                  <a:pt x="2791739" y="0"/>
                </a:cubicBezTo>
                <a:cubicBezTo>
                  <a:pt x="2867691" y="-15016"/>
                  <a:pt x="3091542" y="15436"/>
                  <a:pt x="3215800" y="0"/>
                </a:cubicBezTo>
                <a:cubicBezTo>
                  <a:pt x="3340058" y="-15436"/>
                  <a:pt x="3665371" y="55577"/>
                  <a:pt x="3804775" y="0"/>
                </a:cubicBezTo>
                <a:cubicBezTo>
                  <a:pt x="3944179" y="-55577"/>
                  <a:pt x="4194753" y="36436"/>
                  <a:pt x="4311293" y="0"/>
                </a:cubicBezTo>
                <a:cubicBezTo>
                  <a:pt x="4427833" y="-36436"/>
                  <a:pt x="4512115" y="17243"/>
                  <a:pt x="4652898" y="0"/>
                </a:cubicBezTo>
                <a:cubicBezTo>
                  <a:pt x="4793682" y="-17243"/>
                  <a:pt x="4948454" y="41580"/>
                  <a:pt x="5076960" y="0"/>
                </a:cubicBezTo>
                <a:cubicBezTo>
                  <a:pt x="5205466" y="-41580"/>
                  <a:pt x="5294879" y="36730"/>
                  <a:pt x="5501021" y="0"/>
                </a:cubicBezTo>
                <a:cubicBezTo>
                  <a:pt x="5707163" y="-36730"/>
                  <a:pt x="5680676" y="33120"/>
                  <a:pt x="5842626" y="0"/>
                </a:cubicBezTo>
                <a:cubicBezTo>
                  <a:pt x="6004576" y="-33120"/>
                  <a:pt x="6374780" y="55511"/>
                  <a:pt x="6514057" y="0"/>
                </a:cubicBezTo>
                <a:cubicBezTo>
                  <a:pt x="6653334" y="-55511"/>
                  <a:pt x="6913157" y="7484"/>
                  <a:pt x="7103032" y="0"/>
                </a:cubicBezTo>
                <a:cubicBezTo>
                  <a:pt x="7292908" y="-7484"/>
                  <a:pt x="7319566" y="15549"/>
                  <a:pt x="7527093" y="0"/>
                </a:cubicBezTo>
                <a:cubicBezTo>
                  <a:pt x="7734620" y="-15549"/>
                  <a:pt x="7992470" y="50628"/>
                  <a:pt x="8245642" y="0"/>
                </a:cubicBezTo>
                <a:cubicBezTo>
                  <a:pt x="8273551" y="228902"/>
                  <a:pt x="8232550" y="382696"/>
                  <a:pt x="8245642" y="501060"/>
                </a:cubicBezTo>
                <a:cubicBezTo>
                  <a:pt x="8258734" y="619424"/>
                  <a:pt x="8238076" y="787073"/>
                  <a:pt x="8245642" y="1036284"/>
                </a:cubicBezTo>
                <a:cubicBezTo>
                  <a:pt x="8253208" y="1285495"/>
                  <a:pt x="8224758" y="1503670"/>
                  <a:pt x="8245642" y="1639834"/>
                </a:cubicBezTo>
                <a:cubicBezTo>
                  <a:pt x="8266526" y="1775998"/>
                  <a:pt x="8202154" y="1957589"/>
                  <a:pt x="8245642" y="2140894"/>
                </a:cubicBezTo>
                <a:cubicBezTo>
                  <a:pt x="8289130" y="2324199"/>
                  <a:pt x="8232183" y="2504756"/>
                  <a:pt x="8245642" y="2676117"/>
                </a:cubicBezTo>
                <a:cubicBezTo>
                  <a:pt x="8259101" y="2847478"/>
                  <a:pt x="8191280" y="3048533"/>
                  <a:pt x="8245642" y="3416320"/>
                </a:cubicBezTo>
                <a:cubicBezTo>
                  <a:pt x="8093662" y="3459183"/>
                  <a:pt x="7940196" y="3414933"/>
                  <a:pt x="7821580" y="3416320"/>
                </a:cubicBezTo>
                <a:cubicBezTo>
                  <a:pt x="7702964" y="3417707"/>
                  <a:pt x="7543482" y="3410581"/>
                  <a:pt x="7397519" y="3416320"/>
                </a:cubicBezTo>
                <a:cubicBezTo>
                  <a:pt x="7251556" y="3422059"/>
                  <a:pt x="6842577" y="3397991"/>
                  <a:pt x="6643632" y="3416320"/>
                </a:cubicBezTo>
                <a:cubicBezTo>
                  <a:pt x="6444687" y="3434649"/>
                  <a:pt x="6083380" y="3386254"/>
                  <a:pt x="5889744" y="3416320"/>
                </a:cubicBezTo>
                <a:cubicBezTo>
                  <a:pt x="5696108" y="3446386"/>
                  <a:pt x="5503384" y="3375339"/>
                  <a:pt x="5218313" y="3416320"/>
                </a:cubicBezTo>
                <a:cubicBezTo>
                  <a:pt x="4933242" y="3457301"/>
                  <a:pt x="4961662" y="3390746"/>
                  <a:pt x="4711795" y="3416320"/>
                </a:cubicBezTo>
                <a:cubicBezTo>
                  <a:pt x="4461928" y="3441894"/>
                  <a:pt x="4442806" y="3370559"/>
                  <a:pt x="4287734" y="3416320"/>
                </a:cubicBezTo>
                <a:cubicBezTo>
                  <a:pt x="4132662" y="3462081"/>
                  <a:pt x="3910784" y="3333517"/>
                  <a:pt x="3533847" y="3416320"/>
                </a:cubicBezTo>
                <a:cubicBezTo>
                  <a:pt x="3156910" y="3499123"/>
                  <a:pt x="3185516" y="3362787"/>
                  <a:pt x="3027329" y="3416320"/>
                </a:cubicBezTo>
                <a:cubicBezTo>
                  <a:pt x="2869142" y="3469853"/>
                  <a:pt x="2672866" y="3377126"/>
                  <a:pt x="2438354" y="3416320"/>
                </a:cubicBezTo>
                <a:cubicBezTo>
                  <a:pt x="2203843" y="3455514"/>
                  <a:pt x="1928441" y="3374146"/>
                  <a:pt x="1684467" y="3416320"/>
                </a:cubicBezTo>
                <a:cubicBezTo>
                  <a:pt x="1440493" y="3458494"/>
                  <a:pt x="1427301" y="3377390"/>
                  <a:pt x="1260405" y="3416320"/>
                </a:cubicBezTo>
                <a:cubicBezTo>
                  <a:pt x="1093509" y="3455250"/>
                  <a:pt x="1047552" y="3402221"/>
                  <a:pt x="836344" y="3416320"/>
                </a:cubicBezTo>
                <a:cubicBezTo>
                  <a:pt x="625136" y="3430419"/>
                  <a:pt x="383293" y="3385793"/>
                  <a:pt x="0" y="3416320"/>
                </a:cubicBezTo>
                <a:cubicBezTo>
                  <a:pt x="-2736" y="3186598"/>
                  <a:pt x="34022" y="3009867"/>
                  <a:pt x="0" y="2881097"/>
                </a:cubicBezTo>
                <a:cubicBezTo>
                  <a:pt x="-34022" y="2752327"/>
                  <a:pt x="68568" y="2423039"/>
                  <a:pt x="0" y="2277547"/>
                </a:cubicBezTo>
                <a:cubicBezTo>
                  <a:pt x="-68568" y="2132055"/>
                  <a:pt x="19566" y="1981606"/>
                  <a:pt x="0" y="1742323"/>
                </a:cubicBezTo>
                <a:cubicBezTo>
                  <a:pt x="-19566" y="1503040"/>
                  <a:pt x="55032" y="1357029"/>
                  <a:pt x="0" y="1241263"/>
                </a:cubicBezTo>
                <a:cubicBezTo>
                  <a:pt x="-55032" y="1125497"/>
                  <a:pt x="19079" y="852886"/>
                  <a:pt x="0" y="603550"/>
                </a:cubicBezTo>
                <a:cubicBezTo>
                  <a:pt x="-19079" y="354214"/>
                  <a:pt x="45817" y="261229"/>
                  <a:pt x="0" y="0"/>
                </a:cubicBezTo>
                <a:close/>
              </a:path>
            </a:pathLst>
          </a:custGeom>
          <a:noFill/>
          <a:ln>
            <a:solidFill>
              <a:schemeClr val="tx1"/>
            </a:solidFill>
          </a:ln>
        </p:spPr>
        <p:txBody>
          <a:bodyPr wrap="square">
            <a:spAutoFit/>
          </a:bodyPr>
          <a:lstStyle/>
          <a:p>
            <a:pPr algn="just"/>
            <a:r>
              <a:rPr lang="es-ES" b="1" i="0" dirty="0">
                <a:solidFill>
                  <a:srgbClr val="212121"/>
                </a:solidFill>
                <a:effectLst/>
                <a:latin typeface="SourceSansR"/>
              </a:rPr>
              <a:t>María Andrea y Eduardo Peña</a:t>
            </a:r>
            <a:endParaRPr lang="es-ES" b="0" i="0" dirty="0">
              <a:solidFill>
                <a:srgbClr val="212121"/>
              </a:solidFill>
              <a:effectLst/>
              <a:latin typeface="SourceSansR"/>
            </a:endParaRPr>
          </a:p>
          <a:p>
            <a:pPr algn="just"/>
            <a:r>
              <a:rPr lang="es-ES" b="0" i="0" dirty="0">
                <a:solidFill>
                  <a:srgbClr val="212121"/>
                </a:solidFill>
                <a:effectLst/>
                <a:latin typeface="SourceSansR"/>
              </a:rPr>
              <a:t>Aquí no nos quedamos con un solo vino: elegimos estos dos ribeiros que rinden homenaje a dos heroínas. María Andrea 2021 (12€) y Eduardo Peña 2020 (14€) son las nuevas añadas de la bodega Eduardo Peña, que bien vale una visita a sus viñedos, en una preciosa ladera-mirador en el Lugar de Barral de Castreño de Miño (Orense). El primero es “la niña mimada de la casa” que debe su nombre a una mujer orensana que luchó contra los ingleses. Es un </a:t>
            </a:r>
            <a:r>
              <a:rPr lang="es-ES" b="0" i="0" dirty="0" err="1">
                <a:solidFill>
                  <a:srgbClr val="212121"/>
                </a:solidFill>
                <a:effectLst/>
                <a:latin typeface="SourceSansR"/>
              </a:rPr>
              <a:t>coupage</a:t>
            </a:r>
            <a:r>
              <a:rPr lang="es-ES" b="0" i="0" dirty="0">
                <a:solidFill>
                  <a:srgbClr val="212121"/>
                </a:solidFill>
                <a:effectLst/>
                <a:latin typeface="SourceSansR"/>
              </a:rPr>
              <a:t> de las variedades </a:t>
            </a:r>
            <a:r>
              <a:rPr lang="es-ES" b="0" i="0" dirty="0" err="1">
                <a:solidFill>
                  <a:srgbClr val="212121"/>
                </a:solidFill>
                <a:effectLst/>
                <a:latin typeface="SourceSansR"/>
              </a:rPr>
              <a:t>Treixadura</a:t>
            </a:r>
            <a:r>
              <a:rPr lang="es-ES" b="0" i="0" dirty="0">
                <a:solidFill>
                  <a:srgbClr val="212121"/>
                </a:solidFill>
                <a:effectLst/>
                <a:latin typeface="SourceSansR"/>
              </a:rPr>
              <a:t>, </a:t>
            </a:r>
            <a:r>
              <a:rPr lang="es-ES" b="0" i="0" dirty="0" err="1">
                <a:solidFill>
                  <a:srgbClr val="212121"/>
                </a:solidFill>
                <a:effectLst/>
                <a:latin typeface="SourceSansR"/>
              </a:rPr>
              <a:t>Loureira</a:t>
            </a:r>
            <a:r>
              <a:rPr lang="es-ES" b="0" i="0" dirty="0">
                <a:solidFill>
                  <a:srgbClr val="212121"/>
                </a:solidFill>
                <a:effectLst/>
                <a:latin typeface="SourceSansR"/>
              </a:rPr>
              <a:t> y Albariño, de un color pálido, transparente y brillante. Es muy afrutado, intenso, con notas cítricas pero suave y seco. El segundo es un homenaje a la madre del propietario de la bodega. Se trata de un vino más serio, fresco y con volumen. Está elaborado con las variedades </a:t>
            </a:r>
            <a:r>
              <a:rPr lang="es-ES" b="0" i="0" dirty="0" err="1">
                <a:solidFill>
                  <a:srgbClr val="212121"/>
                </a:solidFill>
                <a:effectLst/>
                <a:latin typeface="SourceSansR"/>
              </a:rPr>
              <a:t>Treixadura</a:t>
            </a:r>
            <a:r>
              <a:rPr lang="es-ES" b="0" i="0" dirty="0">
                <a:solidFill>
                  <a:srgbClr val="212121"/>
                </a:solidFill>
                <a:effectLst/>
                <a:latin typeface="SourceSansR"/>
              </a:rPr>
              <a:t>, Albariño, </a:t>
            </a:r>
            <a:r>
              <a:rPr lang="es-ES" b="0" i="0" dirty="0" err="1">
                <a:solidFill>
                  <a:srgbClr val="212121"/>
                </a:solidFill>
                <a:effectLst/>
                <a:latin typeface="SourceSansR"/>
              </a:rPr>
              <a:t>Godello</a:t>
            </a:r>
            <a:r>
              <a:rPr lang="es-ES" b="0" i="0" dirty="0">
                <a:solidFill>
                  <a:srgbClr val="212121"/>
                </a:solidFill>
                <a:effectLst/>
                <a:latin typeface="SourceSansR"/>
              </a:rPr>
              <a:t>, Lado y </a:t>
            </a:r>
            <a:r>
              <a:rPr lang="es-ES" b="0" i="0" dirty="0" err="1">
                <a:solidFill>
                  <a:srgbClr val="212121"/>
                </a:solidFill>
                <a:effectLst/>
                <a:latin typeface="SourceSansR"/>
              </a:rPr>
              <a:t>Loureira</a:t>
            </a:r>
            <a:r>
              <a:rPr lang="es-ES" b="0" i="0" dirty="0">
                <a:solidFill>
                  <a:srgbClr val="212121"/>
                </a:solidFill>
                <a:effectLst/>
                <a:latin typeface="SourceSansR"/>
              </a:rPr>
              <a:t>. Notarás los aromas ahumados, herbáceos y minerales. </a:t>
            </a:r>
          </a:p>
        </p:txBody>
      </p:sp>
      <p:pic>
        <p:nvPicPr>
          <p:cNvPr id="14344" name="Picture 8">
            <a:extLst>
              <a:ext uri="{FF2B5EF4-FFF2-40B4-BE49-F238E27FC236}">
                <a16:creationId xmlns:a16="http://schemas.microsoft.com/office/drawing/2014/main" id="{A22E9A18-89C4-F4AA-71FD-B1C96B9F7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05" y="1690437"/>
            <a:ext cx="2756003" cy="403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1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obremesa">
            <a:extLst>
              <a:ext uri="{FF2B5EF4-FFF2-40B4-BE49-F238E27FC236}">
                <a16:creationId xmlns:a16="http://schemas.microsoft.com/office/drawing/2014/main" id="{490752F8-9B3B-64DB-6598-82E433E8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48" y="281740"/>
            <a:ext cx="5892800" cy="6477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B5EB6CF-7035-CA65-9662-8483047E1C8E}"/>
              </a:ext>
            </a:extLst>
          </p:cNvPr>
          <p:cNvSpPr txBox="1"/>
          <p:nvPr/>
        </p:nvSpPr>
        <p:spPr>
          <a:xfrm>
            <a:off x="1347536" y="3845182"/>
            <a:ext cx="9496927" cy="2308324"/>
          </a:xfrm>
          <a:custGeom>
            <a:avLst/>
            <a:gdLst>
              <a:gd name="connsiteX0" fmla="*/ 0 w 9496927"/>
              <a:gd name="connsiteY0" fmla="*/ 0 h 2308324"/>
              <a:gd name="connsiteX1" fmla="*/ 308650 w 9496927"/>
              <a:gd name="connsiteY1" fmla="*/ 0 h 2308324"/>
              <a:gd name="connsiteX2" fmla="*/ 1092147 w 9496927"/>
              <a:gd name="connsiteY2" fmla="*/ 0 h 2308324"/>
              <a:gd name="connsiteX3" fmla="*/ 1400797 w 9496927"/>
              <a:gd name="connsiteY3" fmla="*/ 0 h 2308324"/>
              <a:gd name="connsiteX4" fmla="*/ 1899385 w 9496927"/>
              <a:gd name="connsiteY4" fmla="*/ 0 h 2308324"/>
              <a:gd name="connsiteX5" fmla="*/ 2303005 w 9496927"/>
              <a:gd name="connsiteY5" fmla="*/ 0 h 2308324"/>
              <a:gd name="connsiteX6" fmla="*/ 3086501 w 9496927"/>
              <a:gd name="connsiteY6" fmla="*/ 0 h 2308324"/>
              <a:gd name="connsiteX7" fmla="*/ 3775028 w 9496927"/>
              <a:gd name="connsiteY7" fmla="*/ 0 h 2308324"/>
              <a:gd name="connsiteX8" fmla="*/ 4463556 w 9496927"/>
              <a:gd name="connsiteY8" fmla="*/ 0 h 2308324"/>
              <a:gd name="connsiteX9" fmla="*/ 5152083 w 9496927"/>
              <a:gd name="connsiteY9" fmla="*/ 0 h 2308324"/>
              <a:gd name="connsiteX10" fmla="*/ 5840610 w 9496927"/>
              <a:gd name="connsiteY10" fmla="*/ 0 h 2308324"/>
              <a:gd name="connsiteX11" fmla="*/ 6529137 w 9496927"/>
              <a:gd name="connsiteY11" fmla="*/ 0 h 2308324"/>
              <a:gd name="connsiteX12" fmla="*/ 7122695 w 9496927"/>
              <a:gd name="connsiteY12" fmla="*/ 0 h 2308324"/>
              <a:gd name="connsiteX13" fmla="*/ 7621284 w 9496927"/>
              <a:gd name="connsiteY13" fmla="*/ 0 h 2308324"/>
              <a:gd name="connsiteX14" fmla="*/ 8309811 w 9496927"/>
              <a:gd name="connsiteY14" fmla="*/ 0 h 2308324"/>
              <a:gd name="connsiteX15" fmla="*/ 8808400 w 9496927"/>
              <a:gd name="connsiteY15" fmla="*/ 0 h 2308324"/>
              <a:gd name="connsiteX16" fmla="*/ 9496927 w 9496927"/>
              <a:gd name="connsiteY16" fmla="*/ 0 h 2308324"/>
              <a:gd name="connsiteX17" fmla="*/ 9496927 w 9496927"/>
              <a:gd name="connsiteY17" fmla="*/ 507831 h 2308324"/>
              <a:gd name="connsiteX18" fmla="*/ 9496927 w 9496927"/>
              <a:gd name="connsiteY18" fmla="*/ 1084912 h 2308324"/>
              <a:gd name="connsiteX19" fmla="*/ 9496927 w 9496927"/>
              <a:gd name="connsiteY19" fmla="*/ 1615827 h 2308324"/>
              <a:gd name="connsiteX20" fmla="*/ 9496927 w 9496927"/>
              <a:gd name="connsiteY20" fmla="*/ 2308324 h 2308324"/>
              <a:gd name="connsiteX21" fmla="*/ 8713431 w 9496927"/>
              <a:gd name="connsiteY21" fmla="*/ 2308324 h 2308324"/>
              <a:gd name="connsiteX22" fmla="*/ 8119873 w 9496927"/>
              <a:gd name="connsiteY22" fmla="*/ 2308324 h 2308324"/>
              <a:gd name="connsiteX23" fmla="*/ 7716253 w 9496927"/>
              <a:gd name="connsiteY23" fmla="*/ 2308324 h 2308324"/>
              <a:gd name="connsiteX24" fmla="*/ 7407603 w 9496927"/>
              <a:gd name="connsiteY24" fmla="*/ 2308324 h 2308324"/>
              <a:gd name="connsiteX25" fmla="*/ 6909014 w 9496927"/>
              <a:gd name="connsiteY25" fmla="*/ 2308324 h 2308324"/>
              <a:gd name="connsiteX26" fmla="*/ 6600364 w 9496927"/>
              <a:gd name="connsiteY26" fmla="*/ 2308324 h 2308324"/>
              <a:gd name="connsiteX27" fmla="*/ 6291714 w 9496927"/>
              <a:gd name="connsiteY27" fmla="*/ 2308324 h 2308324"/>
              <a:gd name="connsiteX28" fmla="*/ 5888095 w 9496927"/>
              <a:gd name="connsiteY28" fmla="*/ 2308324 h 2308324"/>
              <a:gd name="connsiteX29" fmla="*/ 5579445 w 9496927"/>
              <a:gd name="connsiteY29" fmla="*/ 2308324 h 2308324"/>
              <a:gd name="connsiteX30" fmla="*/ 4890917 w 9496927"/>
              <a:gd name="connsiteY30" fmla="*/ 2308324 h 2308324"/>
              <a:gd name="connsiteX31" fmla="*/ 4107421 w 9496927"/>
              <a:gd name="connsiteY31" fmla="*/ 2308324 h 2308324"/>
              <a:gd name="connsiteX32" fmla="*/ 3608832 w 9496927"/>
              <a:gd name="connsiteY32" fmla="*/ 2308324 h 2308324"/>
              <a:gd name="connsiteX33" fmla="*/ 3300182 w 9496927"/>
              <a:gd name="connsiteY33" fmla="*/ 2308324 h 2308324"/>
              <a:gd name="connsiteX34" fmla="*/ 2801593 w 9496927"/>
              <a:gd name="connsiteY34" fmla="*/ 2308324 h 2308324"/>
              <a:gd name="connsiteX35" fmla="*/ 2397974 w 9496927"/>
              <a:gd name="connsiteY35" fmla="*/ 2308324 h 2308324"/>
              <a:gd name="connsiteX36" fmla="*/ 1614478 w 9496927"/>
              <a:gd name="connsiteY36" fmla="*/ 2308324 h 2308324"/>
              <a:gd name="connsiteX37" fmla="*/ 925950 w 9496927"/>
              <a:gd name="connsiteY37" fmla="*/ 2308324 h 2308324"/>
              <a:gd name="connsiteX38" fmla="*/ 0 w 9496927"/>
              <a:gd name="connsiteY38" fmla="*/ 2308324 h 2308324"/>
              <a:gd name="connsiteX39" fmla="*/ 0 w 9496927"/>
              <a:gd name="connsiteY39" fmla="*/ 1708160 h 2308324"/>
              <a:gd name="connsiteX40" fmla="*/ 0 w 9496927"/>
              <a:gd name="connsiteY40" fmla="*/ 1154162 h 2308324"/>
              <a:gd name="connsiteX41" fmla="*/ 0 w 9496927"/>
              <a:gd name="connsiteY41" fmla="*/ 553998 h 2308324"/>
              <a:gd name="connsiteX42" fmla="*/ 0 w 9496927"/>
              <a:gd name="connsiteY42"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96927" h="2308324" extrusionOk="0">
                <a:moveTo>
                  <a:pt x="0" y="0"/>
                </a:moveTo>
                <a:cubicBezTo>
                  <a:pt x="104011" y="-10148"/>
                  <a:pt x="203094" y="20205"/>
                  <a:pt x="308650" y="0"/>
                </a:cubicBezTo>
                <a:cubicBezTo>
                  <a:pt x="414206" y="-20205"/>
                  <a:pt x="823189" y="22734"/>
                  <a:pt x="1092147" y="0"/>
                </a:cubicBezTo>
                <a:cubicBezTo>
                  <a:pt x="1361105" y="-22734"/>
                  <a:pt x="1310517" y="1057"/>
                  <a:pt x="1400797" y="0"/>
                </a:cubicBezTo>
                <a:cubicBezTo>
                  <a:pt x="1491077" y="-1057"/>
                  <a:pt x="1795764" y="21370"/>
                  <a:pt x="1899385" y="0"/>
                </a:cubicBezTo>
                <a:cubicBezTo>
                  <a:pt x="2003006" y="-21370"/>
                  <a:pt x="2137576" y="46330"/>
                  <a:pt x="2303005" y="0"/>
                </a:cubicBezTo>
                <a:cubicBezTo>
                  <a:pt x="2468434" y="-46330"/>
                  <a:pt x="2768989" y="984"/>
                  <a:pt x="3086501" y="0"/>
                </a:cubicBezTo>
                <a:cubicBezTo>
                  <a:pt x="3404013" y="-984"/>
                  <a:pt x="3452955" y="36530"/>
                  <a:pt x="3775028" y="0"/>
                </a:cubicBezTo>
                <a:cubicBezTo>
                  <a:pt x="4097101" y="-36530"/>
                  <a:pt x="4169582" y="78718"/>
                  <a:pt x="4463556" y="0"/>
                </a:cubicBezTo>
                <a:cubicBezTo>
                  <a:pt x="4757530" y="-78718"/>
                  <a:pt x="4982543" y="72928"/>
                  <a:pt x="5152083" y="0"/>
                </a:cubicBezTo>
                <a:cubicBezTo>
                  <a:pt x="5321623" y="-72928"/>
                  <a:pt x="5616163" y="34299"/>
                  <a:pt x="5840610" y="0"/>
                </a:cubicBezTo>
                <a:cubicBezTo>
                  <a:pt x="6065057" y="-34299"/>
                  <a:pt x="6297851" y="8203"/>
                  <a:pt x="6529137" y="0"/>
                </a:cubicBezTo>
                <a:cubicBezTo>
                  <a:pt x="6760423" y="-8203"/>
                  <a:pt x="6874182" y="68633"/>
                  <a:pt x="7122695" y="0"/>
                </a:cubicBezTo>
                <a:cubicBezTo>
                  <a:pt x="7371208" y="-68633"/>
                  <a:pt x="7460233" y="45413"/>
                  <a:pt x="7621284" y="0"/>
                </a:cubicBezTo>
                <a:cubicBezTo>
                  <a:pt x="7782335" y="-45413"/>
                  <a:pt x="8110962" y="34969"/>
                  <a:pt x="8309811" y="0"/>
                </a:cubicBezTo>
                <a:cubicBezTo>
                  <a:pt x="8508660" y="-34969"/>
                  <a:pt x="8593178" y="40758"/>
                  <a:pt x="8808400" y="0"/>
                </a:cubicBezTo>
                <a:cubicBezTo>
                  <a:pt x="9023622" y="-40758"/>
                  <a:pt x="9198555" y="27552"/>
                  <a:pt x="9496927" y="0"/>
                </a:cubicBezTo>
                <a:cubicBezTo>
                  <a:pt x="9555108" y="134285"/>
                  <a:pt x="9465259" y="276695"/>
                  <a:pt x="9496927" y="507831"/>
                </a:cubicBezTo>
                <a:cubicBezTo>
                  <a:pt x="9528595" y="738967"/>
                  <a:pt x="9482359" y="904036"/>
                  <a:pt x="9496927" y="1084912"/>
                </a:cubicBezTo>
                <a:cubicBezTo>
                  <a:pt x="9511495" y="1265788"/>
                  <a:pt x="9476074" y="1500295"/>
                  <a:pt x="9496927" y="1615827"/>
                </a:cubicBezTo>
                <a:cubicBezTo>
                  <a:pt x="9517780" y="1731359"/>
                  <a:pt x="9415633" y="2099109"/>
                  <a:pt x="9496927" y="2308324"/>
                </a:cubicBezTo>
                <a:cubicBezTo>
                  <a:pt x="9327216" y="2326028"/>
                  <a:pt x="8989443" y="2246176"/>
                  <a:pt x="8713431" y="2308324"/>
                </a:cubicBezTo>
                <a:cubicBezTo>
                  <a:pt x="8437419" y="2370472"/>
                  <a:pt x="8352842" y="2238447"/>
                  <a:pt x="8119873" y="2308324"/>
                </a:cubicBezTo>
                <a:cubicBezTo>
                  <a:pt x="7886904" y="2378201"/>
                  <a:pt x="7814307" y="2302164"/>
                  <a:pt x="7716253" y="2308324"/>
                </a:cubicBezTo>
                <a:cubicBezTo>
                  <a:pt x="7618199" y="2314484"/>
                  <a:pt x="7506259" y="2289596"/>
                  <a:pt x="7407603" y="2308324"/>
                </a:cubicBezTo>
                <a:cubicBezTo>
                  <a:pt x="7308947" y="2327052"/>
                  <a:pt x="7128534" y="2280683"/>
                  <a:pt x="6909014" y="2308324"/>
                </a:cubicBezTo>
                <a:cubicBezTo>
                  <a:pt x="6689494" y="2335965"/>
                  <a:pt x="6670784" y="2273709"/>
                  <a:pt x="6600364" y="2308324"/>
                </a:cubicBezTo>
                <a:cubicBezTo>
                  <a:pt x="6529944" y="2342939"/>
                  <a:pt x="6395117" y="2284687"/>
                  <a:pt x="6291714" y="2308324"/>
                </a:cubicBezTo>
                <a:cubicBezTo>
                  <a:pt x="6188311" y="2331961"/>
                  <a:pt x="6065602" y="2276729"/>
                  <a:pt x="5888095" y="2308324"/>
                </a:cubicBezTo>
                <a:cubicBezTo>
                  <a:pt x="5710588" y="2339919"/>
                  <a:pt x="5675774" y="2279249"/>
                  <a:pt x="5579445" y="2308324"/>
                </a:cubicBezTo>
                <a:cubicBezTo>
                  <a:pt x="5483116" y="2337399"/>
                  <a:pt x="5211752" y="2284834"/>
                  <a:pt x="4890917" y="2308324"/>
                </a:cubicBezTo>
                <a:cubicBezTo>
                  <a:pt x="4570082" y="2331814"/>
                  <a:pt x="4431648" y="2270129"/>
                  <a:pt x="4107421" y="2308324"/>
                </a:cubicBezTo>
                <a:cubicBezTo>
                  <a:pt x="3783194" y="2346519"/>
                  <a:pt x="3718058" y="2293240"/>
                  <a:pt x="3608832" y="2308324"/>
                </a:cubicBezTo>
                <a:cubicBezTo>
                  <a:pt x="3499606" y="2323408"/>
                  <a:pt x="3452585" y="2274778"/>
                  <a:pt x="3300182" y="2308324"/>
                </a:cubicBezTo>
                <a:cubicBezTo>
                  <a:pt x="3147779" y="2341870"/>
                  <a:pt x="2983876" y="2264245"/>
                  <a:pt x="2801593" y="2308324"/>
                </a:cubicBezTo>
                <a:cubicBezTo>
                  <a:pt x="2619310" y="2352403"/>
                  <a:pt x="2543739" y="2305714"/>
                  <a:pt x="2397974" y="2308324"/>
                </a:cubicBezTo>
                <a:cubicBezTo>
                  <a:pt x="2252209" y="2310934"/>
                  <a:pt x="1975533" y="2279386"/>
                  <a:pt x="1614478" y="2308324"/>
                </a:cubicBezTo>
                <a:cubicBezTo>
                  <a:pt x="1253423" y="2337262"/>
                  <a:pt x="1106082" y="2282703"/>
                  <a:pt x="925950" y="2308324"/>
                </a:cubicBezTo>
                <a:cubicBezTo>
                  <a:pt x="745818" y="2333945"/>
                  <a:pt x="277433" y="2301919"/>
                  <a:pt x="0" y="2308324"/>
                </a:cubicBezTo>
                <a:cubicBezTo>
                  <a:pt x="-37987" y="2027803"/>
                  <a:pt x="20475" y="1960918"/>
                  <a:pt x="0" y="1708160"/>
                </a:cubicBezTo>
                <a:cubicBezTo>
                  <a:pt x="-20475" y="1455402"/>
                  <a:pt x="8848" y="1283963"/>
                  <a:pt x="0" y="1154162"/>
                </a:cubicBezTo>
                <a:cubicBezTo>
                  <a:pt x="-8848" y="1024361"/>
                  <a:pt x="35337" y="842561"/>
                  <a:pt x="0" y="553998"/>
                </a:cubicBezTo>
                <a:cubicBezTo>
                  <a:pt x="-35337" y="265435"/>
                  <a:pt x="47751" y="124215"/>
                  <a:pt x="0" y="0"/>
                </a:cubicBezTo>
                <a:close/>
              </a:path>
            </a:pathLst>
          </a:custGeom>
          <a:noFill/>
          <a:ln>
            <a:solidFill>
              <a:schemeClr val="tx1"/>
            </a:solidFill>
          </a:ln>
        </p:spPr>
        <p:txBody>
          <a:bodyPr wrap="square">
            <a:spAutoFit/>
          </a:bodyPr>
          <a:lstStyle/>
          <a:p>
            <a:pPr algn="l"/>
            <a:r>
              <a:rPr lang="es-ES" sz="2400" b="1" i="0" dirty="0">
                <a:solidFill>
                  <a:srgbClr val="990000"/>
                </a:solidFill>
                <a:effectLst/>
                <a:latin typeface="Cormorant"/>
              </a:rPr>
              <a:t>Eduardo Peña La Vista 2018</a:t>
            </a:r>
            <a:endParaRPr lang="es-ES" sz="2400" b="0" i="0" dirty="0">
              <a:solidFill>
                <a:srgbClr val="990000"/>
              </a:solidFill>
              <a:effectLst/>
              <a:latin typeface="Cormorant"/>
            </a:endParaRPr>
          </a:p>
          <a:p>
            <a:pPr algn="l"/>
            <a:r>
              <a:rPr lang="es-ES" sz="2400" b="1" i="0" dirty="0">
                <a:solidFill>
                  <a:srgbClr val="555555"/>
                </a:solidFill>
                <a:effectLst/>
                <a:latin typeface="Barlow" panose="020F0502020204030204" pitchFamily="34" charset="0"/>
              </a:rPr>
              <a:t>Volvemos a Ribeiro </a:t>
            </a:r>
            <a:r>
              <a:rPr lang="es-ES" sz="2400" b="0" i="0" dirty="0">
                <a:solidFill>
                  <a:srgbClr val="555555"/>
                </a:solidFill>
                <a:effectLst/>
                <a:latin typeface="Barlow" panose="020F0502020204030204" pitchFamily="34" charset="0"/>
              </a:rPr>
              <a:t>para destacar a </a:t>
            </a:r>
            <a:r>
              <a:rPr lang="es-ES" sz="2400" b="1" i="0" u="sng" dirty="0">
                <a:solidFill>
                  <a:srgbClr val="990000"/>
                </a:solidFill>
                <a:effectLst/>
                <a:latin typeface="Barlow" panose="020F0502020204030204" pitchFamily="34" charset="0"/>
                <a:hlinkClick r:id="rId3"/>
              </a:rPr>
              <a:t>Eduardo Peña La Vista 2018</a:t>
            </a:r>
            <a:r>
              <a:rPr lang="es-ES" sz="2400" b="0" i="0" dirty="0">
                <a:solidFill>
                  <a:srgbClr val="555555"/>
                </a:solidFill>
                <a:effectLst/>
                <a:latin typeface="Barlow" panose="020F0502020204030204" pitchFamily="34" charset="0"/>
              </a:rPr>
              <a:t>, considerado para muchos el mejor vino blanco del mundo, </a:t>
            </a:r>
            <a:r>
              <a:rPr lang="es-ES" sz="2400" b="1" i="0" dirty="0">
                <a:solidFill>
                  <a:srgbClr val="555555"/>
                </a:solidFill>
                <a:effectLst/>
                <a:latin typeface="Barlow" panose="020F0502020204030204" pitchFamily="34" charset="0"/>
              </a:rPr>
              <a:t>que obtiene 95 puntos y se elabora con </a:t>
            </a:r>
            <a:r>
              <a:rPr lang="es-ES" sz="2400" b="1" i="0" dirty="0" err="1">
                <a:solidFill>
                  <a:srgbClr val="555555"/>
                </a:solidFill>
                <a:effectLst/>
                <a:latin typeface="Barlow" panose="020F0502020204030204" pitchFamily="34" charset="0"/>
              </a:rPr>
              <a:t>treixadura</a:t>
            </a:r>
            <a:r>
              <a:rPr lang="es-ES" sz="2400" b="1" i="0" dirty="0">
                <a:solidFill>
                  <a:srgbClr val="555555"/>
                </a:solidFill>
                <a:effectLst/>
                <a:latin typeface="Barlow" panose="020F0502020204030204" pitchFamily="34" charset="0"/>
              </a:rPr>
              <a:t> y albariño. </a:t>
            </a:r>
            <a:r>
              <a:rPr lang="es-ES" sz="2400" b="0" i="0" dirty="0">
                <a:solidFill>
                  <a:srgbClr val="555555"/>
                </a:solidFill>
                <a:effectLst/>
                <a:latin typeface="Barlow" panose="020F0502020204030204" pitchFamily="34" charset="0"/>
              </a:rPr>
              <a:t>Con un precio de 25 euros, es rico en aromas de fruta de hueso y toques ahumados y de mantequilla. Grado y amplio en la boca, de elegante amargor.</a:t>
            </a:r>
          </a:p>
        </p:txBody>
      </p:sp>
      <p:sp>
        <p:nvSpPr>
          <p:cNvPr id="5" name="CuadroTexto 4">
            <a:extLst>
              <a:ext uri="{FF2B5EF4-FFF2-40B4-BE49-F238E27FC236}">
                <a16:creationId xmlns:a16="http://schemas.microsoft.com/office/drawing/2014/main" id="{176B59E9-A935-6129-792E-6048026EB73D}"/>
              </a:ext>
            </a:extLst>
          </p:cNvPr>
          <p:cNvSpPr txBox="1"/>
          <p:nvPr/>
        </p:nvSpPr>
        <p:spPr>
          <a:xfrm>
            <a:off x="1892967" y="1547311"/>
            <a:ext cx="8406063" cy="2554545"/>
          </a:xfrm>
          <a:prstGeom prst="rect">
            <a:avLst/>
          </a:prstGeom>
          <a:noFill/>
        </p:spPr>
        <p:txBody>
          <a:bodyPr wrap="square">
            <a:spAutoFit/>
          </a:bodyPr>
          <a:lstStyle/>
          <a:p>
            <a:pPr algn="l"/>
            <a:r>
              <a:rPr lang="es-ES" sz="3200" b="0" i="0" cap="all" dirty="0">
                <a:solidFill>
                  <a:srgbClr val="555555"/>
                </a:solidFill>
                <a:effectLst/>
                <a:latin typeface="Barlow" pitchFamily="2" charset="77"/>
              </a:rPr>
              <a:t>LO MEJOR DE LO MEJOR</a:t>
            </a:r>
          </a:p>
          <a:p>
            <a:pPr algn="l"/>
            <a:r>
              <a:rPr lang="es-ES" sz="3200" b="1" i="0" dirty="0">
                <a:solidFill>
                  <a:srgbClr val="990000"/>
                </a:solidFill>
                <a:effectLst/>
                <a:latin typeface="Cormorant"/>
              </a:rPr>
              <a:t>Los mejores vinos blancos de España</a:t>
            </a:r>
          </a:p>
          <a:p>
            <a:pPr algn="l"/>
            <a:r>
              <a:rPr lang="es-ES" sz="3200" b="0" i="0" cap="all" dirty="0">
                <a:solidFill>
                  <a:srgbClr val="999999"/>
                </a:solidFill>
                <a:effectLst/>
                <a:latin typeface="Barlow Condensed" pitchFamily="2" charset="77"/>
              </a:rPr>
              <a:t>MARTES, 23 DE NOVIEMBRE DE 2021</a:t>
            </a:r>
            <a:endParaRPr lang="es-ES" sz="3200" b="0" i="0" dirty="0">
              <a:solidFill>
                <a:srgbClr val="555555"/>
              </a:solidFill>
              <a:effectLst/>
              <a:latin typeface="Barlow" pitchFamily="2" charset="77"/>
            </a:endParaRPr>
          </a:p>
          <a:p>
            <a:pPr algn="l"/>
            <a:endParaRPr lang="es-ES" sz="3200" b="1" i="0" dirty="0">
              <a:solidFill>
                <a:srgbClr val="990000"/>
              </a:solidFill>
              <a:effectLst/>
              <a:latin typeface="Barlow" pitchFamily="2" charset="77"/>
            </a:endParaRPr>
          </a:p>
          <a:p>
            <a:pPr algn="l">
              <a:buFont typeface="Arial" panose="020B0604020202020204" pitchFamily="34" charset="0"/>
              <a:buChar char="•"/>
            </a:pPr>
            <a:endParaRPr lang="es-ES" sz="3200" b="0" i="0" dirty="0">
              <a:solidFill>
                <a:srgbClr val="999999"/>
              </a:solidFill>
              <a:effectLst/>
              <a:latin typeface="Barlow" pitchFamily="2" charset="77"/>
            </a:endParaRPr>
          </a:p>
        </p:txBody>
      </p:sp>
    </p:spTree>
    <p:extLst>
      <p:ext uri="{BB962C8B-B14F-4D97-AF65-F5344CB8AC3E}">
        <p14:creationId xmlns:p14="http://schemas.microsoft.com/office/powerpoint/2010/main" val="201794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A98D659-BF72-88CA-1506-5C22510A7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53" y="113631"/>
            <a:ext cx="6985000"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37E9C7F-9E19-7696-3ED1-35F3A9BE7BF1}"/>
              </a:ext>
            </a:extLst>
          </p:cNvPr>
          <p:cNvSpPr txBox="1"/>
          <p:nvPr/>
        </p:nvSpPr>
        <p:spPr>
          <a:xfrm>
            <a:off x="272714" y="1351092"/>
            <a:ext cx="11518232" cy="2062103"/>
          </a:xfrm>
          <a:prstGeom prst="rect">
            <a:avLst/>
          </a:prstGeom>
          <a:noFill/>
        </p:spPr>
        <p:txBody>
          <a:bodyPr wrap="square">
            <a:spAutoFit/>
          </a:bodyPr>
          <a:lstStyle/>
          <a:p>
            <a:pPr algn="l"/>
            <a:r>
              <a:rPr lang="es-ES" sz="3200" b="0" i="0" dirty="0">
                <a:solidFill>
                  <a:srgbClr val="2E2E2E"/>
                </a:solidFill>
                <a:effectLst/>
                <a:latin typeface="Playfair Display" pitchFamily="2" charset="77"/>
              </a:rPr>
              <a:t>Los seis vinos que necesitas para triunfar</a:t>
            </a:r>
          </a:p>
          <a:p>
            <a:pPr algn="l"/>
            <a:r>
              <a:rPr lang="es-ES" sz="3200" b="0" i="0" dirty="0">
                <a:solidFill>
                  <a:srgbClr val="2E2E2E"/>
                </a:solidFill>
                <a:effectLst/>
                <a:latin typeface="Playfair Display" pitchFamily="2" charset="77"/>
              </a:rPr>
              <a:t>el Día del Padre</a:t>
            </a:r>
          </a:p>
          <a:p>
            <a:br>
              <a:rPr lang="es-ES" sz="3200" dirty="0"/>
            </a:br>
            <a:endParaRPr lang="es-ES" sz="3200" dirty="0"/>
          </a:p>
        </p:txBody>
      </p:sp>
      <p:sp>
        <p:nvSpPr>
          <p:cNvPr id="9" name="CuadroTexto 8">
            <a:extLst>
              <a:ext uri="{FF2B5EF4-FFF2-40B4-BE49-F238E27FC236}">
                <a16:creationId xmlns:a16="http://schemas.microsoft.com/office/drawing/2014/main" id="{628B3D07-3344-082E-B4FA-E9DD96F137DF}"/>
              </a:ext>
            </a:extLst>
          </p:cNvPr>
          <p:cNvSpPr txBox="1"/>
          <p:nvPr/>
        </p:nvSpPr>
        <p:spPr>
          <a:xfrm>
            <a:off x="401054" y="2554757"/>
            <a:ext cx="7780420" cy="4093428"/>
          </a:xfrm>
          <a:prstGeom prst="rect">
            <a:avLst/>
          </a:prstGeom>
          <a:noFill/>
        </p:spPr>
        <p:txBody>
          <a:bodyPr wrap="square">
            <a:spAutoFit/>
          </a:bodyPr>
          <a:lstStyle/>
          <a:p>
            <a:pPr algn="l"/>
            <a:r>
              <a:rPr lang="es-ES" sz="2000" b="1" i="0" dirty="0">
                <a:solidFill>
                  <a:srgbClr val="2E2E2E"/>
                </a:solidFill>
                <a:effectLst/>
                <a:latin typeface="inherit"/>
              </a:rPr>
              <a:t>María Andrea 2021</a:t>
            </a:r>
            <a:r>
              <a:rPr lang="es-ES" sz="2000" b="0" i="0" dirty="0">
                <a:solidFill>
                  <a:srgbClr val="565859"/>
                </a:solidFill>
                <a:effectLst/>
                <a:latin typeface="Merriweather" pitchFamily="2" charset="77"/>
              </a:rPr>
              <a:t>, hace honor a la heroína orensana reconocida por su lucha contra los ingleses al más puro estilo de Agustina de Aragón. Se trata de un vino elaborado mediante la maceración de las variedades  </a:t>
            </a:r>
            <a:r>
              <a:rPr lang="es-ES" sz="2000" b="0" i="0" dirty="0" err="1">
                <a:solidFill>
                  <a:srgbClr val="565859"/>
                </a:solidFill>
                <a:effectLst/>
                <a:latin typeface="Merriweather" pitchFamily="2" charset="77"/>
              </a:rPr>
              <a:t>Treixadura</a:t>
            </a:r>
            <a:r>
              <a:rPr lang="es-ES" sz="2000" b="0" i="0" dirty="0">
                <a:solidFill>
                  <a:srgbClr val="565859"/>
                </a:solidFill>
                <a:effectLst/>
                <a:latin typeface="Merriweather" pitchFamily="2" charset="77"/>
              </a:rPr>
              <a:t>, </a:t>
            </a:r>
            <a:r>
              <a:rPr lang="es-ES" sz="2000" b="0" i="0" dirty="0" err="1">
                <a:solidFill>
                  <a:srgbClr val="565859"/>
                </a:solidFill>
                <a:effectLst/>
                <a:latin typeface="Merriweather" pitchFamily="2" charset="77"/>
              </a:rPr>
              <a:t>Loureira</a:t>
            </a:r>
            <a:r>
              <a:rPr lang="es-ES" sz="2000" b="0" i="0" dirty="0">
                <a:solidFill>
                  <a:srgbClr val="565859"/>
                </a:solidFill>
                <a:effectLst/>
                <a:latin typeface="Merriweather" pitchFamily="2" charset="77"/>
              </a:rPr>
              <a:t> y Albariño.</a:t>
            </a:r>
          </a:p>
          <a:p>
            <a:pPr algn="l"/>
            <a:endParaRPr lang="es-ES" sz="2000" b="0" i="0" dirty="0">
              <a:solidFill>
                <a:srgbClr val="565859"/>
              </a:solidFill>
              <a:effectLst/>
              <a:latin typeface="Merriweather" pitchFamily="2" charset="77"/>
            </a:endParaRPr>
          </a:p>
          <a:p>
            <a:pPr algn="l"/>
            <a:r>
              <a:rPr lang="es-ES" sz="2000" b="0" i="0" dirty="0">
                <a:solidFill>
                  <a:srgbClr val="565859"/>
                </a:solidFill>
                <a:effectLst/>
                <a:latin typeface="Merriweather" pitchFamily="2" charset="77"/>
              </a:rPr>
              <a:t>De color amarillo pálido y ciertos reflejos alimonados; limpio, transparente y brillante con buena lágrima. En nariz destaca por su marcado carácter varietal y muy afrutado, elegante e intenso, notas cítricas de limón y laurel, mango, melón, membrillo y flores amarillas.  De estructura media y ligera textura grasa, ágil y fresco, de refrescante acidez, muy afrutado y de gran persistencia. Suave, seco y sabroso.</a:t>
            </a:r>
          </a:p>
        </p:txBody>
      </p:sp>
      <p:pic>
        <p:nvPicPr>
          <p:cNvPr id="16394" name="Picture 10" descr="María Andrea 2021">
            <a:extLst>
              <a:ext uri="{FF2B5EF4-FFF2-40B4-BE49-F238E27FC236}">
                <a16:creationId xmlns:a16="http://schemas.microsoft.com/office/drawing/2014/main" id="{CACD4BC5-B28A-4EB2-F7A8-9DF68CC02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093" y="1524000"/>
            <a:ext cx="1527351" cy="533400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767D4414-F490-3EEB-8909-54E22F5CEE02}"/>
              </a:ext>
            </a:extLst>
          </p:cNvPr>
          <p:cNvSpPr txBox="1"/>
          <p:nvPr/>
        </p:nvSpPr>
        <p:spPr>
          <a:xfrm>
            <a:off x="9015664" y="621631"/>
            <a:ext cx="6096000" cy="523220"/>
          </a:xfrm>
          <a:prstGeom prst="rect">
            <a:avLst/>
          </a:prstGeom>
          <a:noFill/>
        </p:spPr>
        <p:txBody>
          <a:bodyPr wrap="square">
            <a:spAutoFit/>
          </a:bodyPr>
          <a:lstStyle/>
          <a:p>
            <a:pPr algn="l"/>
            <a:r>
              <a:rPr lang="es-ES" sz="2800" b="0" i="0" dirty="0">
                <a:solidFill>
                  <a:srgbClr val="2E2E2E"/>
                </a:solidFill>
                <a:effectLst/>
                <a:latin typeface="inherit"/>
              </a:rPr>
              <a:t>María Andrea 2021</a:t>
            </a:r>
            <a:endParaRPr lang="es-ES" sz="2800" b="0" i="0" dirty="0">
              <a:solidFill>
                <a:srgbClr val="2E2E2E"/>
              </a:solidFill>
              <a:effectLst/>
              <a:latin typeface="Playfair Display" pitchFamily="2" charset="77"/>
            </a:endParaRPr>
          </a:p>
        </p:txBody>
      </p:sp>
    </p:spTree>
    <p:extLst>
      <p:ext uri="{BB962C8B-B14F-4D97-AF65-F5344CB8AC3E}">
        <p14:creationId xmlns:p14="http://schemas.microsoft.com/office/powerpoint/2010/main" val="87205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A98D659-BF72-88CA-1506-5C22510A7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53" y="113631"/>
            <a:ext cx="6985000"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37E9C7F-9E19-7696-3ED1-35F3A9BE7BF1}"/>
              </a:ext>
            </a:extLst>
          </p:cNvPr>
          <p:cNvSpPr txBox="1"/>
          <p:nvPr/>
        </p:nvSpPr>
        <p:spPr>
          <a:xfrm>
            <a:off x="4315325" y="1071746"/>
            <a:ext cx="11518232" cy="2062103"/>
          </a:xfrm>
          <a:prstGeom prst="rect">
            <a:avLst/>
          </a:prstGeom>
          <a:noFill/>
        </p:spPr>
        <p:txBody>
          <a:bodyPr wrap="square">
            <a:spAutoFit/>
          </a:bodyPr>
          <a:lstStyle/>
          <a:p>
            <a:pPr algn="l"/>
            <a:r>
              <a:rPr lang="es-ES" sz="3200" b="0" i="0" dirty="0">
                <a:solidFill>
                  <a:srgbClr val="2E2E2E"/>
                </a:solidFill>
                <a:effectLst/>
                <a:latin typeface="Playfair Display" pitchFamily="2" charset="77"/>
              </a:rPr>
              <a:t>Los seis vinos que necesitas para triunfar</a:t>
            </a:r>
          </a:p>
          <a:p>
            <a:pPr algn="l"/>
            <a:r>
              <a:rPr lang="es-ES" sz="3200" b="0" i="0" dirty="0">
                <a:solidFill>
                  <a:srgbClr val="2E2E2E"/>
                </a:solidFill>
                <a:effectLst/>
                <a:latin typeface="Playfair Display" pitchFamily="2" charset="77"/>
              </a:rPr>
              <a:t>el Día del Padre</a:t>
            </a:r>
          </a:p>
          <a:p>
            <a:br>
              <a:rPr lang="es-ES" sz="3200" dirty="0"/>
            </a:br>
            <a:endParaRPr lang="es-ES" sz="3200" dirty="0"/>
          </a:p>
        </p:txBody>
      </p:sp>
      <p:sp>
        <p:nvSpPr>
          <p:cNvPr id="4" name="CuadroTexto 3">
            <a:extLst>
              <a:ext uri="{FF2B5EF4-FFF2-40B4-BE49-F238E27FC236}">
                <a16:creationId xmlns:a16="http://schemas.microsoft.com/office/drawing/2014/main" id="{13CABC24-84A8-5644-DF8A-7CE874D8706B}"/>
              </a:ext>
            </a:extLst>
          </p:cNvPr>
          <p:cNvSpPr txBox="1"/>
          <p:nvPr/>
        </p:nvSpPr>
        <p:spPr>
          <a:xfrm>
            <a:off x="4315325" y="2756491"/>
            <a:ext cx="7106653" cy="4524315"/>
          </a:xfrm>
          <a:prstGeom prst="rect">
            <a:avLst/>
          </a:prstGeom>
          <a:noFill/>
        </p:spPr>
        <p:txBody>
          <a:bodyPr wrap="square">
            <a:spAutoFit/>
          </a:bodyPr>
          <a:lstStyle/>
          <a:p>
            <a:pPr algn="l"/>
            <a:r>
              <a:rPr lang="es-ES" b="0" i="0" dirty="0">
                <a:solidFill>
                  <a:srgbClr val="565859"/>
                </a:solidFill>
                <a:effectLst/>
                <a:latin typeface="Merriweather" pitchFamily="2" charset="77"/>
              </a:rPr>
              <a:t>Un ribeiro que representa también a una heroína, en este caso, más familiar: </a:t>
            </a:r>
            <a:r>
              <a:rPr lang="es-ES" b="1" i="0" dirty="0">
                <a:solidFill>
                  <a:srgbClr val="2E2E2E"/>
                </a:solidFill>
                <a:effectLst/>
                <a:latin typeface="inherit"/>
              </a:rPr>
              <a:t>Eduardo Peña 2020</a:t>
            </a:r>
            <a:r>
              <a:rPr lang="es-ES" b="0" i="0" dirty="0">
                <a:solidFill>
                  <a:srgbClr val="565859"/>
                </a:solidFill>
                <a:effectLst/>
                <a:latin typeface="Merriweather" pitchFamily="2" charset="77"/>
              </a:rPr>
              <a:t>. Eduardo Rodríguez, propietario de la bodega, antepone el apellido materno para nombrar a su vino estrella y así, hacer honor a su querida madre, fallecida cuando él era un niño.</a:t>
            </a:r>
          </a:p>
          <a:p>
            <a:pPr algn="l"/>
            <a:endParaRPr lang="es-ES" b="0" i="0" dirty="0">
              <a:solidFill>
                <a:srgbClr val="565859"/>
              </a:solidFill>
              <a:effectLst/>
              <a:latin typeface="Merriweather" pitchFamily="2" charset="77"/>
            </a:endParaRPr>
          </a:p>
          <a:p>
            <a:pPr algn="l"/>
            <a:r>
              <a:rPr lang="es-ES" b="0" i="0" dirty="0">
                <a:solidFill>
                  <a:srgbClr val="565859"/>
                </a:solidFill>
                <a:effectLst/>
                <a:latin typeface="Merriweather" pitchFamily="2" charset="77"/>
              </a:rPr>
              <a:t>Un vino serio elaborado con las variedades de </a:t>
            </a:r>
            <a:r>
              <a:rPr lang="es-ES" b="0" i="0" dirty="0" err="1">
                <a:solidFill>
                  <a:srgbClr val="565859"/>
                </a:solidFill>
                <a:effectLst/>
                <a:latin typeface="Merriweather" pitchFamily="2" charset="77"/>
              </a:rPr>
              <a:t>Treixadura</a:t>
            </a:r>
            <a:r>
              <a:rPr lang="es-ES" b="0" i="0" dirty="0">
                <a:solidFill>
                  <a:srgbClr val="565859"/>
                </a:solidFill>
                <a:effectLst/>
                <a:latin typeface="Merriweather" pitchFamily="2" charset="77"/>
              </a:rPr>
              <a:t>, Albariño, </a:t>
            </a:r>
            <a:r>
              <a:rPr lang="es-ES" b="0" i="0" dirty="0" err="1">
                <a:solidFill>
                  <a:srgbClr val="565859"/>
                </a:solidFill>
                <a:effectLst/>
                <a:latin typeface="Merriweather" pitchFamily="2" charset="77"/>
              </a:rPr>
              <a:t>Godello</a:t>
            </a:r>
            <a:r>
              <a:rPr lang="es-ES" b="0" i="0" dirty="0">
                <a:solidFill>
                  <a:srgbClr val="565859"/>
                </a:solidFill>
                <a:effectLst/>
                <a:latin typeface="Merriweather" pitchFamily="2" charset="77"/>
              </a:rPr>
              <a:t>, Lado y </a:t>
            </a:r>
            <a:r>
              <a:rPr lang="es-ES" b="0" i="0" dirty="0" err="1">
                <a:solidFill>
                  <a:srgbClr val="565859"/>
                </a:solidFill>
                <a:effectLst/>
                <a:latin typeface="Merriweather" pitchFamily="2" charset="77"/>
              </a:rPr>
              <a:t>Loureira</a:t>
            </a:r>
            <a:r>
              <a:rPr lang="es-ES" b="0" i="0" dirty="0">
                <a:solidFill>
                  <a:srgbClr val="565859"/>
                </a:solidFill>
                <a:effectLst/>
                <a:latin typeface="Merriweather" pitchFamily="2" charset="77"/>
              </a:rPr>
              <a:t>. Fresco con volumen y un excelente equilibrio. Una nariz frutal bien definida y fresca con tonos ahumados, herbáceos y minerales, con cierto cuerpo y nervio , suave, fluido, seco y amable, jugoso,  amplio en aromas y un fino </a:t>
            </a:r>
            <a:r>
              <a:rPr lang="es-ES" b="0" i="0" dirty="0" err="1">
                <a:solidFill>
                  <a:srgbClr val="565859"/>
                </a:solidFill>
                <a:effectLst/>
                <a:latin typeface="Merriweather" pitchFamily="2" charset="77"/>
              </a:rPr>
              <a:t>postgusto</a:t>
            </a:r>
            <a:r>
              <a:rPr lang="es-ES" b="0" i="0" dirty="0">
                <a:solidFill>
                  <a:srgbClr val="565859"/>
                </a:solidFill>
                <a:effectLst/>
                <a:latin typeface="Merriweather" pitchFamily="2" charset="77"/>
              </a:rPr>
              <a:t> frutal y sápido que consigue encandilar añada tras añada.</a:t>
            </a:r>
          </a:p>
          <a:p>
            <a:pPr algn="l"/>
            <a:r>
              <a:rPr lang="es-ES" b="0" i="0" dirty="0">
                <a:solidFill>
                  <a:srgbClr val="2E2E2E"/>
                </a:solidFill>
                <a:effectLst/>
                <a:latin typeface="inherit"/>
              </a:rPr>
              <a:t> </a:t>
            </a:r>
            <a:endParaRPr lang="es-ES" b="0" i="0" dirty="0">
              <a:solidFill>
                <a:srgbClr val="2E2E2E"/>
              </a:solidFill>
              <a:effectLst/>
              <a:latin typeface="Playfair Display" pitchFamily="2" charset="77"/>
            </a:endParaRPr>
          </a:p>
          <a:p>
            <a:br>
              <a:rPr lang="es-ES" dirty="0"/>
            </a:br>
            <a:endParaRPr lang="es-ES" dirty="0"/>
          </a:p>
        </p:txBody>
      </p:sp>
      <p:sp>
        <p:nvSpPr>
          <p:cNvPr id="6" name="CuadroTexto 5">
            <a:extLst>
              <a:ext uri="{FF2B5EF4-FFF2-40B4-BE49-F238E27FC236}">
                <a16:creationId xmlns:a16="http://schemas.microsoft.com/office/drawing/2014/main" id="{788335C2-E757-727B-3BE1-F87645AEBA2E}"/>
              </a:ext>
            </a:extLst>
          </p:cNvPr>
          <p:cNvSpPr txBox="1"/>
          <p:nvPr/>
        </p:nvSpPr>
        <p:spPr>
          <a:xfrm>
            <a:off x="224588" y="1254577"/>
            <a:ext cx="4090737" cy="584775"/>
          </a:xfrm>
          <a:prstGeom prst="rect">
            <a:avLst/>
          </a:prstGeom>
          <a:noFill/>
        </p:spPr>
        <p:txBody>
          <a:bodyPr wrap="square">
            <a:spAutoFit/>
          </a:bodyPr>
          <a:lstStyle/>
          <a:p>
            <a:pPr algn="l"/>
            <a:r>
              <a:rPr lang="es-ES" sz="3200" b="0" i="0" dirty="0">
                <a:solidFill>
                  <a:srgbClr val="2E2E2E"/>
                </a:solidFill>
                <a:effectLst/>
                <a:latin typeface="inherit"/>
              </a:rPr>
              <a:t>Eduardo Peña 2020</a:t>
            </a:r>
            <a:endParaRPr lang="es-ES" sz="3200" b="0" i="0" dirty="0">
              <a:solidFill>
                <a:srgbClr val="2E2E2E"/>
              </a:solidFill>
              <a:effectLst/>
              <a:latin typeface="Playfair Display" pitchFamily="2" charset="77"/>
            </a:endParaRPr>
          </a:p>
        </p:txBody>
      </p:sp>
      <p:pic>
        <p:nvPicPr>
          <p:cNvPr id="10" name="Picture 2" descr="Eduardo Peña 2020">
            <a:extLst>
              <a:ext uri="{FF2B5EF4-FFF2-40B4-BE49-F238E27FC236}">
                <a16:creationId xmlns:a16="http://schemas.microsoft.com/office/drawing/2014/main" id="{3632D595-352D-AD1F-9BAC-CAF25B08B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288" y="1683085"/>
            <a:ext cx="1572279" cy="506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50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BC7C8A-0403-F1DE-9382-17DDDA715F22}"/>
              </a:ext>
            </a:extLst>
          </p:cNvPr>
          <p:cNvSpPr txBox="1"/>
          <p:nvPr/>
        </p:nvSpPr>
        <p:spPr>
          <a:xfrm>
            <a:off x="3208421" y="1243081"/>
            <a:ext cx="6096000" cy="646331"/>
          </a:xfrm>
          <a:prstGeom prst="rect">
            <a:avLst/>
          </a:prstGeom>
          <a:noFill/>
        </p:spPr>
        <p:txBody>
          <a:bodyPr wrap="square">
            <a:spAutoFit/>
          </a:bodyPr>
          <a:lstStyle/>
          <a:p>
            <a:pPr algn="ctr"/>
            <a:r>
              <a:rPr lang="es-ES" sz="3600" b="0" i="0" dirty="0">
                <a:solidFill>
                  <a:srgbClr val="333333"/>
                </a:solidFill>
                <a:effectLst/>
                <a:latin typeface="Expresso Text Medium"/>
              </a:rPr>
              <a:t>Vinos para recibir la primavera</a:t>
            </a:r>
          </a:p>
        </p:txBody>
      </p:sp>
      <p:pic>
        <p:nvPicPr>
          <p:cNvPr id="5" name="Imagen 4">
            <a:extLst>
              <a:ext uri="{FF2B5EF4-FFF2-40B4-BE49-F238E27FC236}">
                <a16:creationId xmlns:a16="http://schemas.microsoft.com/office/drawing/2014/main" id="{2CA7C52A-DD22-A131-FDC8-0D30A63134F8}"/>
              </a:ext>
            </a:extLst>
          </p:cNvPr>
          <p:cNvPicPr>
            <a:picLocks noChangeAspect="1"/>
          </p:cNvPicPr>
          <p:nvPr/>
        </p:nvPicPr>
        <p:blipFill>
          <a:blip r:embed="rId2"/>
          <a:stretch>
            <a:fillRect/>
          </a:stretch>
        </p:blipFill>
        <p:spPr>
          <a:xfrm>
            <a:off x="683794" y="389020"/>
            <a:ext cx="4039569" cy="646331"/>
          </a:xfrm>
          <a:prstGeom prst="rect">
            <a:avLst/>
          </a:prstGeom>
        </p:spPr>
      </p:pic>
      <p:sp>
        <p:nvSpPr>
          <p:cNvPr id="7" name="CuadroTexto 6">
            <a:extLst>
              <a:ext uri="{FF2B5EF4-FFF2-40B4-BE49-F238E27FC236}">
                <a16:creationId xmlns:a16="http://schemas.microsoft.com/office/drawing/2014/main" id="{2F30D615-94BA-0C44-9974-6F25E32A4E4B}"/>
              </a:ext>
            </a:extLst>
          </p:cNvPr>
          <p:cNvSpPr txBox="1"/>
          <p:nvPr/>
        </p:nvSpPr>
        <p:spPr>
          <a:xfrm>
            <a:off x="160422" y="2379890"/>
            <a:ext cx="7988968" cy="3970318"/>
          </a:xfrm>
          <a:prstGeom prst="rect">
            <a:avLst/>
          </a:prstGeom>
          <a:noFill/>
        </p:spPr>
        <p:txBody>
          <a:bodyPr wrap="square">
            <a:spAutoFit/>
          </a:bodyPr>
          <a:lstStyle/>
          <a:p>
            <a:pPr algn="l"/>
            <a:r>
              <a:rPr lang="es-ES" b="1" i="0" dirty="0">
                <a:solidFill>
                  <a:srgbClr val="333333"/>
                </a:solidFill>
                <a:effectLst/>
                <a:latin typeface="Noto Serif" panose="02020600060500020200" pitchFamily="18" charset="0"/>
              </a:rPr>
              <a:t>Blanco Eduardo Peña</a:t>
            </a:r>
            <a:r>
              <a:rPr lang="es-ES" b="0" i="0" dirty="0">
                <a:solidFill>
                  <a:srgbClr val="333333"/>
                </a:solidFill>
                <a:effectLst/>
                <a:latin typeface="Noto Serif" panose="02020600060500020200" pitchFamily="18" charset="0"/>
              </a:rPr>
              <a:t>, de la bodega homónima en la Denominación de Origen Ribeiro, se elabora con cuatro variedades autóctonas de Galicia: </a:t>
            </a:r>
            <a:r>
              <a:rPr lang="es-ES" b="0" i="0" dirty="0" err="1">
                <a:solidFill>
                  <a:srgbClr val="333333"/>
                </a:solidFill>
                <a:effectLst/>
                <a:latin typeface="Noto Serif" panose="02020600060500020200" pitchFamily="18" charset="0"/>
              </a:rPr>
              <a:t>Treixadura</a:t>
            </a:r>
            <a:r>
              <a:rPr lang="es-ES" b="0" i="0" dirty="0">
                <a:solidFill>
                  <a:srgbClr val="333333"/>
                </a:solidFill>
                <a:effectLst/>
                <a:latin typeface="Noto Serif" panose="02020600060500020200" pitchFamily="18" charset="0"/>
              </a:rPr>
              <a:t>, Albariño, </a:t>
            </a:r>
            <a:r>
              <a:rPr lang="es-ES" b="0" i="0" dirty="0" err="1">
                <a:solidFill>
                  <a:srgbClr val="333333"/>
                </a:solidFill>
                <a:effectLst/>
                <a:latin typeface="Noto Serif" panose="02020600060500020200" pitchFamily="18" charset="0"/>
              </a:rPr>
              <a:t>Godello</a:t>
            </a:r>
            <a:r>
              <a:rPr lang="es-ES" b="0" i="0" dirty="0">
                <a:solidFill>
                  <a:srgbClr val="333333"/>
                </a:solidFill>
                <a:effectLst/>
                <a:latin typeface="Noto Serif" panose="02020600060500020200" pitchFamily="18" charset="0"/>
              </a:rPr>
              <a:t>, </a:t>
            </a:r>
            <a:r>
              <a:rPr lang="es-ES" b="0" i="0" dirty="0" err="1">
                <a:solidFill>
                  <a:srgbClr val="333333"/>
                </a:solidFill>
                <a:effectLst/>
                <a:latin typeface="Noto Serif" panose="02020600060500020200" pitchFamily="18" charset="0"/>
              </a:rPr>
              <a:t>Loureira</a:t>
            </a:r>
            <a:r>
              <a:rPr lang="es-ES" b="0" i="0" dirty="0">
                <a:solidFill>
                  <a:srgbClr val="333333"/>
                </a:solidFill>
                <a:effectLst/>
                <a:latin typeface="Noto Serif" panose="02020600060500020200" pitchFamily="18" charset="0"/>
              </a:rPr>
              <a:t> y Lado, lo que le confiere un carácter único.</a:t>
            </a:r>
          </a:p>
          <a:p>
            <a:pPr algn="l"/>
            <a:endParaRPr lang="es-ES" b="0" i="0" dirty="0">
              <a:solidFill>
                <a:srgbClr val="333333"/>
              </a:solidFill>
              <a:effectLst/>
              <a:latin typeface="Noto Serif" panose="02020600060500020200" pitchFamily="18" charset="0"/>
            </a:endParaRPr>
          </a:p>
          <a:p>
            <a:pPr algn="l"/>
            <a:r>
              <a:rPr lang="es-ES" b="0" i="0" dirty="0">
                <a:solidFill>
                  <a:srgbClr val="333333"/>
                </a:solidFill>
                <a:effectLst/>
                <a:latin typeface="Noto Serif" panose="02020600060500020200" pitchFamily="18" charset="0"/>
              </a:rPr>
              <a:t>Permanece en contacto con sus lías (pieles y pepitas de la uva) antes de la fermentación para obtener más expresión aromática y más untuosidad en boca. La añada que encontramos actualmente es la 2021. A la vista es de color amarillo pajizo con destellos dorados.</a:t>
            </a:r>
          </a:p>
          <a:p>
            <a:pPr algn="l"/>
            <a:r>
              <a:rPr lang="es-ES" b="0" i="0" dirty="0">
                <a:solidFill>
                  <a:srgbClr val="333333"/>
                </a:solidFill>
                <a:effectLst/>
                <a:latin typeface="Noto Serif" panose="02020600060500020200" pitchFamily="18" charset="0"/>
              </a:rPr>
              <a:t>En nariz encontramos intensos aromas de flores blancas como el azahar, de frutas tropicales como mango y piña, de fruta de hueso (melocotón) y recuerdos de laurel y de miel. En boca destaca su </a:t>
            </a:r>
            <a:r>
              <a:rPr lang="es-ES" b="0" i="0" dirty="0" err="1">
                <a:solidFill>
                  <a:srgbClr val="333333"/>
                </a:solidFill>
                <a:effectLst/>
                <a:latin typeface="Noto Serif" panose="02020600060500020200" pitchFamily="18" charset="0"/>
              </a:rPr>
              <a:t>mineralidad</a:t>
            </a:r>
            <a:r>
              <a:rPr lang="es-ES" b="0" i="0" dirty="0">
                <a:solidFill>
                  <a:srgbClr val="333333"/>
                </a:solidFill>
                <a:effectLst/>
                <a:latin typeface="Noto Serif" panose="02020600060500020200" pitchFamily="18" charset="0"/>
              </a:rPr>
              <a:t>, es untuoso, glicérico y con mucha estructura. El final es ligeramente amargo, pero muy agradable y con un largo </a:t>
            </a:r>
            <a:r>
              <a:rPr lang="es-ES" b="0" i="0" dirty="0" err="1">
                <a:solidFill>
                  <a:srgbClr val="333333"/>
                </a:solidFill>
                <a:effectLst/>
                <a:latin typeface="Noto Serif" panose="02020600060500020200" pitchFamily="18" charset="0"/>
              </a:rPr>
              <a:t>postgusto</a:t>
            </a:r>
            <a:r>
              <a:rPr lang="es-ES" b="0" i="0" dirty="0">
                <a:solidFill>
                  <a:srgbClr val="333333"/>
                </a:solidFill>
                <a:effectLst/>
                <a:latin typeface="Noto Serif" panose="02020600060500020200" pitchFamily="18" charset="0"/>
              </a:rPr>
              <a:t>.</a:t>
            </a:r>
          </a:p>
        </p:txBody>
      </p:sp>
      <p:pic>
        <p:nvPicPr>
          <p:cNvPr id="8" name="Picture 2" descr="Eduardo Peña 2020">
            <a:extLst>
              <a:ext uri="{FF2B5EF4-FFF2-40B4-BE49-F238E27FC236}">
                <a16:creationId xmlns:a16="http://schemas.microsoft.com/office/drawing/2014/main" id="{04D8BD88-C377-47C9-6E8A-D2096CFD9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618" y="577891"/>
            <a:ext cx="1878588" cy="604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14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52FB8F-91F2-43E7-45FB-EA42D92B4431}"/>
              </a:ext>
            </a:extLst>
          </p:cNvPr>
          <p:cNvPicPr>
            <a:picLocks noChangeAspect="1"/>
          </p:cNvPicPr>
          <p:nvPr/>
        </p:nvPicPr>
        <p:blipFill>
          <a:blip r:embed="rId3"/>
          <a:stretch>
            <a:fillRect/>
          </a:stretch>
        </p:blipFill>
        <p:spPr>
          <a:xfrm>
            <a:off x="96496" y="98854"/>
            <a:ext cx="6339613" cy="6858000"/>
          </a:xfrm>
          <a:prstGeom prst="rect">
            <a:avLst/>
          </a:prstGeom>
          <a:ln>
            <a:solidFill>
              <a:schemeClr val="tx1"/>
            </a:solidFill>
          </a:ln>
        </p:spPr>
      </p:pic>
      <p:pic>
        <p:nvPicPr>
          <p:cNvPr id="3" name="Imagen 2">
            <a:extLst>
              <a:ext uri="{FF2B5EF4-FFF2-40B4-BE49-F238E27FC236}">
                <a16:creationId xmlns:a16="http://schemas.microsoft.com/office/drawing/2014/main" id="{515DC557-B02A-6B73-4DE1-3A071F290CCD}"/>
              </a:ext>
            </a:extLst>
          </p:cNvPr>
          <p:cNvPicPr>
            <a:picLocks noChangeAspect="1"/>
          </p:cNvPicPr>
          <p:nvPr/>
        </p:nvPicPr>
        <p:blipFill rotWithShape="1">
          <a:blip r:embed="rId4"/>
          <a:srcRect l="17933" t="38558" r="2700" b="32793"/>
          <a:stretch/>
        </p:blipFill>
        <p:spPr>
          <a:xfrm>
            <a:off x="6682647" y="2335426"/>
            <a:ext cx="5031558" cy="1964726"/>
          </a:xfrm>
          <a:prstGeom prst="rect">
            <a:avLst/>
          </a:prstGeom>
          <a:ln>
            <a:solidFill>
              <a:schemeClr val="tx1"/>
            </a:solidFill>
          </a:ln>
        </p:spPr>
      </p:pic>
    </p:spTree>
    <p:extLst>
      <p:ext uri="{BB962C8B-B14F-4D97-AF65-F5344CB8AC3E}">
        <p14:creationId xmlns:p14="http://schemas.microsoft.com/office/powerpoint/2010/main" val="107917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Revista del Vino">
            <a:extLst>
              <a:ext uri="{FF2B5EF4-FFF2-40B4-BE49-F238E27FC236}">
                <a16:creationId xmlns:a16="http://schemas.microsoft.com/office/drawing/2014/main" id="{F1270FA4-AC11-189F-F399-F746E204F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158" y="184585"/>
            <a:ext cx="6962274" cy="120208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6228170-C5A6-6D59-CA63-CC621EFEA919}"/>
              </a:ext>
            </a:extLst>
          </p:cNvPr>
          <p:cNvSpPr txBox="1"/>
          <p:nvPr/>
        </p:nvSpPr>
        <p:spPr>
          <a:xfrm>
            <a:off x="962526" y="1553761"/>
            <a:ext cx="10058400" cy="954107"/>
          </a:xfrm>
          <a:prstGeom prst="rect">
            <a:avLst/>
          </a:prstGeom>
          <a:noFill/>
        </p:spPr>
        <p:txBody>
          <a:bodyPr wrap="square">
            <a:spAutoFit/>
          </a:bodyPr>
          <a:lstStyle/>
          <a:p>
            <a:pPr algn="ctr" latinLnBrk="0"/>
            <a:r>
              <a:rPr lang="es-ES" sz="2800" b="0" i="0" dirty="0">
                <a:solidFill>
                  <a:srgbClr val="222222"/>
                </a:solidFill>
                <a:effectLst/>
                <a:latin typeface="Playfair Display" pitchFamily="2" charset="77"/>
              </a:rPr>
              <a:t>Eduardo Peña 2021: un blanco largo y complejo que se bebe con enorme placer</a:t>
            </a:r>
          </a:p>
        </p:txBody>
      </p:sp>
      <p:pic>
        <p:nvPicPr>
          <p:cNvPr id="21510" name="Picture 6">
            <a:extLst>
              <a:ext uri="{FF2B5EF4-FFF2-40B4-BE49-F238E27FC236}">
                <a16:creationId xmlns:a16="http://schemas.microsoft.com/office/drawing/2014/main" id="{66DDE346-D162-783B-874E-31DBD99ED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874" y="2843063"/>
            <a:ext cx="5653819" cy="331269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8EA52E9-35A7-9CD7-CDF0-672DC7F91F4F}"/>
              </a:ext>
            </a:extLst>
          </p:cNvPr>
          <p:cNvSpPr txBox="1"/>
          <p:nvPr/>
        </p:nvSpPr>
        <p:spPr>
          <a:xfrm>
            <a:off x="625642" y="3732800"/>
            <a:ext cx="6096000" cy="2031325"/>
          </a:xfrm>
          <a:prstGeom prst="rect">
            <a:avLst/>
          </a:prstGeom>
          <a:noFill/>
        </p:spPr>
        <p:txBody>
          <a:bodyPr wrap="square">
            <a:spAutoFit/>
          </a:bodyPr>
          <a:lstStyle/>
          <a:p>
            <a:r>
              <a:rPr lang="es-ES" b="1" i="0" dirty="0">
                <a:solidFill>
                  <a:srgbClr val="222222"/>
                </a:solidFill>
                <a:effectLst/>
                <a:latin typeface="Lora" panose="020F0502020204030204" pitchFamily="34" charset="0"/>
              </a:rPr>
              <a:t>Bodega</a:t>
            </a:r>
            <a:r>
              <a:rPr lang="es-ES" b="0" i="0" dirty="0">
                <a:solidFill>
                  <a:srgbClr val="222222"/>
                </a:solidFill>
                <a:effectLst/>
                <a:latin typeface="Lora" panose="020F0502020204030204" pitchFamily="34" charset="0"/>
              </a:rPr>
              <a:t>: Eduardo Peña</a:t>
            </a:r>
            <a:br>
              <a:rPr lang="es-ES" b="0" i="0" dirty="0">
                <a:solidFill>
                  <a:srgbClr val="222222"/>
                </a:solidFill>
                <a:effectLst/>
                <a:latin typeface="Lora" panose="020F0502020204030204" pitchFamily="34" charset="0"/>
              </a:rPr>
            </a:br>
            <a:r>
              <a:rPr lang="es-ES" b="1" i="0" dirty="0">
                <a:solidFill>
                  <a:srgbClr val="222222"/>
                </a:solidFill>
                <a:effectLst/>
                <a:latin typeface="Lora" panose="020F0502020204030204" pitchFamily="34" charset="0"/>
              </a:rPr>
              <a:t>Web: </a:t>
            </a:r>
            <a:r>
              <a:rPr lang="es-ES" b="0" i="0" u="none" strike="noStrike" dirty="0">
                <a:solidFill>
                  <a:srgbClr val="EC1166"/>
                </a:solidFill>
                <a:effectLst/>
                <a:latin typeface="Lora" panose="020F0502020204030204" pitchFamily="34" charset="0"/>
                <a:hlinkClick r:id="rId4"/>
              </a:rPr>
              <a:t>https://www.bodegaeduardopenha.es</a:t>
            </a:r>
            <a:br>
              <a:rPr lang="es-ES" dirty="0"/>
            </a:br>
            <a:r>
              <a:rPr lang="es-ES" b="1" i="0" dirty="0">
                <a:solidFill>
                  <a:srgbClr val="222222"/>
                </a:solidFill>
                <a:effectLst/>
                <a:latin typeface="Lora" panose="020F0502020204030204" pitchFamily="34" charset="0"/>
              </a:rPr>
              <a:t>DO</a:t>
            </a:r>
            <a:r>
              <a:rPr lang="es-ES" b="0" i="0" dirty="0">
                <a:solidFill>
                  <a:srgbClr val="222222"/>
                </a:solidFill>
                <a:effectLst/>
                <a:latin typeface="Lora" panose="020F0502020204030204" pitchFamily="34" charset="0"/>
              </a:rPr>
              <a:t>: Ribeiro</a:t>
            </a:r>
            <a:br>
              <a:rPr lang="es-ES" b="0" i="0" dirty="0">
                <a:solidFill>
                  <a:srgbClr val="222222"/>
                </a:solidFill>
                <a:effectLst/>
                <a:latin typeface="Lora" panose="020F0502020204030204" pitchFamily="34" charset="0"/>
              </a:rPr>
            </a:br>
            <a:r>
              <a:rPr lang="es-ES" b="1" i="0" dirty="0">
                <a:solidFill>
                  <a:srgbClr val="222222"/>
                </a:solidFill>
                <a:effectLst/>
                <a:latin typeface="Lora" panose="020F0502020204030204" pitchFamily="34" charset="0"/>
              </a:rPr>
              <a:t>Variedades</a:t>
            </a:r>
            <a:r>
              <a:rPr lang="es-ES" b="0" i="0" dirty="0">
                <a:solidFill>
                  <a:srgbClr val="222222"/>
                </a:solidFill>
                <a:effectLst/>
                <a:latin typeface="Lora" panose="020F0502020204030204" pitchFamily="34" charset="0"/>
              </a:rPr>
              <a:t>: </a:t>
            </a:r>
            <a:r>
              <a:rPr lang="es-ES" b="0" i="0" dirty="0" err="1">
                <a:solidFill>
                  <a:srgbClr val="222222"/>
                </a:solidFill>
                <a:effectLst/>
                <a:latin typeface="Lora" panose="020F0502020204030204" pitchFamily="34" charset="0"/>
              </a:rPr>
              <a:t>Treixadura</a:t>
            </a:r>
            <a:r>
              <a:rPr lang="es-ES" b="0" i="0" dirty="0">
                <a:solidFill>
                  <a:srgbClr val="222222"/>
                </a:solidFill>
                <a:effectLst/>
                <a:latin typeface="Lora" panose="020F0502020204030204" pitchFamily="34" charset="0"/>
              </a:rPr>
              <a:t>, </a:t>
            </a:r>
            <a:r>
              <a:rPr lang="es-ES" b="0" i="0" dirty="0" err="1">
                <a:solidFill>
                  <a:srgbClr val="222222"/>
                </a:solidFill>
                <a:effectLst/>
                <a:latin typeface="Lora" panose="020F0502020204030204" pitchFamily="34" charset="0"/>
              </a:rPr>
              <a:t>loureira</a:t>
            </a:r>
            <a:r>
              <a:rPr lang="es-ES" b="0" i="0" dirty="0">
                <a:solidFill>
                  <a:srgbClr val="222222"/>
                </a:solidFill>
                <a:effectLst/>
                <a:latin typeface="Lora" panose="020F0502020204030204" pitchFamily="34" charset="0"/>
              </a:rPr>
              <a:t> y albariño/</a:t>
            </a:r>
            <a:r>
              <a:rPr lang="es-ES" b="0" i="0" dirty="0" err="1">
                <a:solidFill>
                  <a:srgbClr val="222222"/>
                </a:solidFill>
                <a:effectLst/>
                <a:latin typeface="Lora" panose="020F0502020204030204" pitchFamily="34" charset="0"/>
              </a:rPr>
              <a:t>Sousón</a:t>
            </a:r>
            <a:r>
              <a:rPr lang="es-ES" b="0" i="0" dirty="0">
                <a:solidFill>
                  <a:srgbClr val="222222"/>
                </a:solidFill>
                <a:effectLst/>
                <a:latin typeface="Lora" panose="020F0502020204030204" pitchFamily="34" charset="0"/>
              </a:rPr>
              <a:t>, </a:t>
            </a:r>
            <a:r>
              <a:rPr lang="es-ES" b="0" i="0" dirty="0" err="1">
                <a:solidFill>
                  <a:srgbClr val="222222"/>
                </a:solidFill>
                <a:effectLst/>
                <a:latin typeface="Lora" panose="020F0502020204030204" pitchFamily="34" charset="0"/>
              </a:rPr>
              <a:t>caiño</a:t>
            </a:r>
            <a:r>
              <a:rPr lang="es-ES" b="0" i="0" dirty="0">
                <a:solidFill>
                  <a:srgbClr val="222222"/>
                </a:solidFill>
                <a:effectLst/>
                <a:latin typeface="Lora" panose="020F0502020204030204" pitchFamily="34" charset="0"/>
              </a:rPr>
              <a:t> y </a:t>
            </a:r>
            <a:r>
              <a:rPr lang="es-ES" b="0" i="0" dirty="0" err="1">
                <a:solidFill>
                  <a:srgbClr val="222222"/>
                </a:solidFill>
                <a:effectLst/>
                <a:latin typeface="Lora" panose="020F0502020204030204" pitchFamily="34" charset="0"/>
              </a:rPr>
              <a:t>brancellao</a:t>
            </a:r>
            <a:r>
              <a:rPr lang="es-ES" b="0" i="0" dirty="0">
                <a:solidFill>
                  <a:srgbClr val="222222"/>
                </a:solidFill>
                <a:effectLst/>
                <a:latin typeface="Lora" panose="020F0502020204030204" pitchFamily="34" charset="0"/>
              </a:rPr>
              <a:t>/</a:t>
            </a:r>
            <a:r>
              <a:rPr lang="es-ES" b="0" i="0" dirty="0" err="1">
                <a:solidFill>
                  <a:srgbClr val="222222"/>
                </a:solidFill>
                <a:effectLst/>
                <a:latin typeface="Lora" panose="020F0502020204030204" pitchFamily="34" charset="0"/>
              </a:rPr>
              <a:t>Treixadura</a:t>
            </a:r>
            <a:r>
              <a:rPr lang="es-ES" b="0" i="0" dirty="0">
                <a:solidFill>
                  <a:srgbClr val="222222"/>
                </a:solidFill>
                <a:effectLst/>
                <a:latin typeface="Lora" panose="020F0502020204030204" pitchFamily="34" charset="0"/>
              </a:rPr>
              <a:t>, albariño, </a:t>
            </a:r>
            <a:r>
              <a:rPr lang="es-ES" b="0" i="0" dirty="0" err="1">
                <a:solidFill>
                  <a:srgbClr val="222222"/>
                </a:solidFill>
                <a:effectLst/>
                <a:latin typeface="Lora" panose="020F0502020204030204" pitchFamily="34" charset="0"/>
              </a:rPr>
              <a:t>godello</a:t>
            </a:r>
            <a:r>
              <a:rPr lang="es-ES" b="0" i="0" dirty="0">
                <a:solidFill>
                  <a:srgbClr val="222222"/>
                </a:solidFill>
                <a:effectLst/>
                <a:latin typeface="Lora" panose="020F0502020204030204" pitchFamily="34" charset="0"/>
              </a:rPr>
              <a:t>, lado y </a:t>
            </a:r>
            <a:r>
              <a:rPr lang="es-ES" b="0" i="0" dirty="0" err="1">
                <a:solidFill>
                  <a:srgbClr val="222222"/>
                </a:solidFill>
                <a:effectLst/>
                <a:latin typeface="Lora" panose="020F0502020204030204" pitchFamily="34" charset="0"/>
              </a:rPr>
              <a:t>loureira</a:t>
            </a:r>
            <a:br>
              <a:rPr lang="es-ES" b="0" i="0" dirty="0">
                <a:solidFill>
                  <a:srgbClr val="222222"/>
                </a:solidFill>
                <a:effectLst/>
                <a:latin typeface="Lora" panose="020F0502020204030204" pitchFamily="34" charset="0"/>
              </a:rPr>
            </a:br>
            <a:r>
              <a:rPr lang="es-ES" b="1" i="0" dirty="0">
                <a:solidFill>
                  <a:srgbClr val="222222"/>
                </a:solidFill>
                <a:effectLst/>
                <a:latin typeface="Lora" panose="020F0502020204030204" pitchFamily="34" charset="0"/>
              </a:rPr>
              <a:t>Alcohol</a:t>
            </a:r>
            <a:r>
              <a:rPr lang="es-ES" b="0" i="0" dirty="0">
                <a:solidFill>
                  <a:srgbClr val="222222"/>
                </a:solidFill>
                <a:effectLst/>
                <a:latin typeface="Lora" panose="020F0502020204030204" pitchFamily="34" charset="0"/>
              </a:rPr>
              <a:t>: 13 %/13 %/14 %</a:t>
            </a:r>
            <a:br>
              <a:rPr lang="es-ES" b="0" i="0" dirty="0">
                <a:solidFill>
                  <a:srgbClr val="222222"/>
                </a:solidFill>
                <a:effectLst/>
                <a:latin typeface="Lora" panose="020F0502020204030204" pitchFamily="34" charset="0"/>
              </a:rPr>
            </a:br>
            <a:r>
              <a:rPr lang="es-ES" b="1" i="0" dirty="0">
                <a:solidFill>
                  <a:srgbClr val="222222"/>
                </a:solidFill>
                <a:effectLst/>
                <a:latin typeface="Lora" panose="020F0502020204030204" pitchFamily="34" charset="0"/>
              </a:rPr>
              <a:t>PVP</a:t>
            </a:r>
            <a:r>
              <a:rPr lang="es-ES" b="0" i="0" dirty="0">
                <a:solidFill>
                  <a:srgbClr val="222222"/>
                </a:solidFill>
                <a:effectLst/>
                <a:latin typeface="Lora" panose="020F0502020204030204" pitchFamily="34" charset="0"/>
              </a:rPr>
              <a:t>: 11,20 euros/16 euros /14,50 euros</a:t>
            </a:r>
            <a:endParaRPr lang="es-ES" dirty="0"/>
          </a:p>
        </p:txBody>
      </p:sp>
    </p:spTree>
    <p:extLst>
      <p:ext uri="{BB962C8B-B14F-4D97-AF65-F5344CB8AC3E}">
        <p14:creationId xmlns:p14="http://schemas.microsoft.com/office/powerpoint/2010/main" val="256975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Revista del Vino">
            <a:extLst>
              <a:ext uri="{FF2B5EF4-FFF2-40B4-BE49-F238E27FC236}">
                <a16:creationId xmlns:a16="http://schemas.microsoft.com/office/drawing/2014/main" id="{F1270FA4-AC11-189F-F399-F746E204F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48" y="435392"/>
            <a:ext cx="6962274" cy="120208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66DDE346-D162-783B-874E-31DBD99ED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168" y="201011"/>
            <a:ext cx="2851651" cy="167084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6554946-95B2-7B48-1C61-7CE7CCD73473}"/>
              </a:ext>
            </a:extLst>
          </p:cNvPr>
          <p:cNvSpPr txBox="1"/>
          <p:nvPr/>
        </p:nvSpPr>
        <p:spPr>
          <a:xfrm>
            <a:off x="402975" y="1875152"/>
            <a:ext cx="11386050" cy="4801314"/>
          </a:xfrm>
          <a:noFill/>
          <a:ln>
            <a:solidFill>
              <a:schemeClr val="tx1"/>
            </a:solidFill>
          </a:ln>
        </p:spPr>
        <p:txBody>
          <a:bodyPr wrap="square">
            <a:spAutoFit/>
          </a:bodyPr>
          <a:lstStyle/>
          <a:p>
            <a:pPr algn="l"/>
            <a:r>
              <a:rPr lang="es-ES" b="0" i="0" dirty="0">
                <a:solidFill>
                  <a:srgbClr val="222222"/>
                </a:solidFill>
                <a:effectLst/>
                <a:latin typeface="Lora" pitchFamily="2" charset="77"/>
              </a:rPr>
              <a:t>Juegan con la nieve carbónica, la maceración, el trabajo con lías y la fermentación o la breve crianza en barricas poco tostadas y con mayor tamaño del habitual. Buscan retener de esa forma la influencia atlántica que suaviza su clima y la delicada expresión de variedades autóctonas y tradicionales. Y hacer, con todo ello, unos ribeiros aromáticos, expresivos, grasos, equilibrados y dispuestos a crecer en botella.</a:t>
            </a:r>
          </a:p>
          <a:p>
            <a:pPr algn="l"/>
            <a:r>
              <a:rPr lang="es-ES" b="0" i="0" dirty="0">
                <a:solidFill>
                  <a:srgbClr val="222222"/>
                </a:solidFill>
                <a:effectLst/>
                <a:latin typeface="Lora" pitchFamily="2" charset="77"/>
              </a:rPr>
              <a:t>Así son los blancos y el tinto de Eduardo Peña, bodega casi sumergida bajo sus viñedos en </a:t>
            </a:r>
            <a:r>
              <a:rPr lang="es-ES" b="0" i="0" dirty="0" err="1">
                <a:solidFill>
                  <a:srgbClr val="222222"/>
                </a:solidFill>
                <a:effectLst/>
                <a:latin typeface="Lora" pitchFamily="2" charset="77"/>
              </a:rPr>
              <a:t>Castrelo</a:t>
            </a:r>
            <a:r>
              <a:rPr lang="es-ES" b="0" i="0" dirty="0">
                <a:solidFill>
                  <a:srgbClr val="222222"/>
                </a:solidFill>
                <a:effectLst/>
                <a:latin typeface="Lora" pitchFamily="2" charset="77"/>
              </a:rPr>
              <a:t> de Miño (Ourense). La mayoritaria presencia de </a:t>
            </a:r>
            <a:r>
              <a:rPr lang="es-ES" b="0" i="0" dirty="0" err="1">
                <a:solidFill>
                  <a:srgbClr val="222222"/>
                </a:solidFill>
                <a:effectLst/>
                <a:latin typeface="Lora" pitchFamily="2" charset="77"/>
              </a:rPr>
              <a:t>treixadura</a:t>
            </a:r>
            <a:r>
              <a:rPr lang="es-ES" b="0" i="0" dirty="0">
                <a:solidFill>
                  <a:srgbClr val="222222"/>
                </a:solidFill>
                <a:effectLst/>
                <a:latin typeface="Lora" pitchFamily="2" charset="77"/>
              </a:rPr>
              <a:t> dibuja blancos como María Andrea 2021. Elaboración con exuberantes notas florales y más discretos recuerdos a frutas y hierbas aromáticas. Vino agradable, fresco, ligero y cítrico que resume los aromas y sabores de esa tierra. </a:t>
            </a:r>
          </a:p>
          <a:p>
            <a:pPr algn="l"/>
            <a:r>
              <a:rPr lang="es-ES" b="0" i="0" dirty="0">
                <a:solidFill>
                  <a:srgbClr val="222222"/>
                </a:solidFill>
                <a:effectLst/>
                <a:latin typeface="Lora" pitchFamily="2" charset="77"/>
              </a:rPr>
              <a:t>Un </a:t>
            </a:r>
            <a:r>
              <a:rPr lang="es-ES" b="0" i="1" dirty="0" err="1">
                <a:solidFill>
                  <a:srgbClr val="222222"/>
                </a:solidFill>
                <a:effectLst/>
                <a:latin typeface="Lora" pitchFamily="2" charset="77"/>
              </a:rPr>
              <a:t>coupage</a:t>
            </a:r>
            <a:r>
              <a:rPr lang="es-ES" b="0" i="0" dirty="0">
                <a:solidFill>
                  <a:srgbClr val="222222"/>
                </a:solidFill>
                <a:effectLst/>
                <a:latin typeface="Lora" pitchFamily="2" charset="77"/>
              </a:rPr>
              <a:t> de </a:t>
            </a:r>
            <a:r>
              <a:rPr lang="es-ES" b="0" i="0" dirty="0" err="1">
                <a:solidFill>
                  <a:srgbClr val="222222"/>
                </a:solidFill>
                <a:effectLst/>
                <a:latin typeface="Lora" pitchFamily="2" charset="77"/>
              </a:rPr>
              <a:t>sousón</a:t>
            </a:r>
            <a:r>
              <a:rPr lang="es-ES" b="0" i="0" dirty="0">
                <a:solidFill>
                  <a:srgbClr val="222222"/>
                </a:solidFill>
                <a:effectLst/>
                <a:latin typeface="Lora" pitchFamily="2" charset="77"/>
              </a:rPr>
              <a:t>, </a:t>
            </a:r>
            <a:r>
              <a:rPr lang="es-ES" b="0" i="0" dirty="0" err="1">
                <a:solidFill>
                  <a:srgbClr val="222222"/>
                </a:solidFill>
                <a:effectLst/>
                <a:latin typeface="Lora" pitchFamily="2" charset="77"/>
              </a:rPr>
              <a:t>caiño</a:t>
            </a:r>
            <a:r>
              <a:rPr lang="es-ES" b="0" i="0" dirty="0">
                <a:solidFill>
                  <a:srgbClr val="222222"/>
                </a:solidFill>
                <a:effectLst/>
                <a:latin typeface="Lora" pitchFamily="2" charset="77"/>
              </a:rPr>
              <a:t> y </a:t>
            </a:r>
            <a:r>
              <a:rPr lang="es-ES" b="0" i="0" dirty="0" err="1">
                <a:solidFill>
                  <a:srgbClr val="222222"/>
                </a:solidFill>
                <a:effectLst/>
                <a:latin typeface="Lora" pitchFamily="2" charset="77"/>
              </a:rPr>
              <a:t>brancellao</a:t>
            </a:r>
            <a:r>
              <a:rPr lang="es-ES" b="0" i="0" dirty="0">
                <a:solidFill>
                  <a:srgbClr val="222222"/>
                </a:solidFill>
                <a:effectLst/>
                <a:latin typeface="Lora" pitchFamily="2" charset="77"/>
              </a:rPr>
              <a:t> muestra el color, acidez y carácter de un tinto, Sara Peña 2020, que no resulta difícil situar en el noroeste de la Península Ibérica. Se presenta arropado por la presencia de tostados, especias, tabaco y caramelo y tiene buena capa y no poca fruta. No es muy largo pero sí rico, refrescante, original y atractivo. </a:t>
            </a:r>
          </a:p>
          <a:p>
            <a:pPr algn="l"/>
            <a:r>
              <a:rPr lang="es-ES" b="0" i="0" dirty="0">
                <a:solidFill>
                  <a:srgbClr val="222222"/>
                </a:solidFill>
                <a:effectLst/>
                <a:latin typeface="Lora" pitchFamily="2" charset="77"/>
              </a:rPr>
              <a:t>Eduardo Peña 2021 envuelve a la </a:t>
            </a:r>
            <a:r>
              <a:rPr lang="es-ES" b="0" i="0" dirty="0" err="1">
                <a:solidFill>
                  <a:srgbClr val="222222"/>
                </a:solidFill>
                <a:effectLst/>
                <a:latin typeface="Lora" pitchFamily="2" charset="77"/>
              </a:rPr>
              <a:t>treixadura</a:t>
            </a:r>
            <a:r>
              <a:rPr lang="es-ES" b="0" i="0" dirty="0">
                <a:solidFill>
                  <a:srgbClr val="222222"/>
                </a:solidFill>
                <a:effectLst/>
                <a:latin typeface="Lora" pitchFamily="2" charset="77"/>
              </a:rPr>
              <a:t> -de nuevo mayoritaria como es habitual en la zona- con la nobleza de algunos vidueños (albariño, </a:t>
            </a:r>
            <a:r>
              <a:rPr lang="es-ES" b="0" i="0" dirty="0" err="1">
                <a:solidFill>
                  <a:srgbClr val="222222"/>
                </a:solidFill>
                <a:effectLst/>
                <a:latin typeface="Lora" pitchFamily="2" charset="77"/>
              </a:rPr>
              <a:t>godello</a:t>
            </a:r>
            <a:r>
              <a:rPr lang="es-ES" b="0" i="0" dirty="0">
                <a:solidFill>
                  <a:srgbClr val="222222"/>
                </a:solidFill>
                <a:effectLst/>
                <a:latin typeface="Lora" pitchFamily="2" charset="77"/>
              </a:rPr>
              <a:t>…) para presumir de belleza y elegancia. Le acompañan notas a frutas blancas, otras de hueso y algunas exóticas seguidas de recuerdos a plantas aromáticas (laurel e hinojo), cítricos y pétalos. Una combinación armónica, untuosa, tensa y sutil en un blanco largo y complejo que se bebe con enorme placer.</a:t>
            </a:r>
          </a:p>
        </p:txBody>
      </p:sp>
    </p:spTree>
    <p:extLst>
      <p:ext uri="{BB962C8B-B14F-4D97-AF65-F5344CB8AC3E}">
        <p14:creationId xmlns:p14="http://schemas.microsoft.com/office/powerpoint/2010/main" val="205058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81893D-6EF7-ABF4-698D-7C989B6E8717}"/>
              </a:ext>
            </a:extLst>
          </p:cNvPr>
          <p:cNvPicPr>
            <a:picLocks noChangeAspect="1"/>
          </p:cNvPicPr>
          <p:nvPr/>
        </p:nvPicPr>
        <p:blipFill>
          <a:blip r:embed="rId2"/>
          <a:stretch>
            <a:fillRect/>
          </a:stretch>
        </p:blipFill>
        <p:spPr>
          <a:xfrm>
            <a:off x="831516" y="306805"/>
            <a:ext cx="2540000" cy="533400"/>
          </a:xfrm>
          <a:prstGeom prst="rect">
            <a:avLst/>
          </a:prstGeom>
        </p:spPr>
      </p:pic>
      <p:sp>
        <p:nvSpPr>
          <p:cNvPr id="6" name="CuadroTexto 5">
            <a:extLst>
              <a:ext uri="{FF2B5EF4-FFF2-40B4-BE49-F238E27FC236}">
                <a16:creationId xmlns:a16="http://schemas.microsoft.com/office/drawing/2014/main" id="{9A506E8A-CB0B-27C0-D1A4-D50038635241}"/>
              </a:ext>
            </a:extLst>
          </p:cNvPr>
          <p:cNvSpPr txBox="1"/>
          <p:nvPr/>
        </p:nvSpPr>
        <p:spPr>
          <a:xfrm>
            <a:off x="2310063" y="1122219"/>
            <a:ext cx="8454189" cy="461665"/>
          </a:xfrm>
          <a:prstGeom prst="rect">
            <a:avLst/>
          </a:prstGeom>
          <a:noFill/>
        </p:spPr>
        <p:txBody>
          <a:bodyPr wrap="square">
            <a:spAutoFit/>
          </a:bodyPr>
          <a:lstStyle/>
          <a:p>
            <a:r>
              <a:rPr lang="es-ES" sz="2400" b="0" i="0" dirty="0">
                <a:solidFill>
                  <a:srgbClr val="9B0000"/>
                </a:solidFill>
                <a:effectLst/>
                <a:latin typeface="Aleo" panose="020F0502020204030204" pitchFamily="34" charset="0"/>
              </a:rPr>
              <a:t>Eduardo Peña 2021, el mejor Ribeiro de «</a:t>
            </a:r>
            <a:r>
              <a:rPr lang="es-ES" sz="2400" b="0" i="0" dirty="0" err="1">
                <a:solidFill>
                  <a:srgbClr val="9B0000"/>
                </a:solidFill>
                <a:effectLst/>
                <a:latin typeface="Aleo" panose="020F0502020204030204" pitchFamily="34" charset="0"/>
              </a:rPr>
              <a:t>colleteiro</a:t>
            </a:r>
            <a:r>
              <a:rPr lang="es-ES" sz="2400" b="0" i="0" dirty="0">
                <a:solidFill>
                  <a:srgbClr val="9B0000"/>
                </a:solidFill>
                <a:effectLst/>
                <a:latin typeface="Aleo" panose="020F0502020204030204" pitchFamily="34" charset="0"/>
              </a:rPr>
              <a:t>»</a:t>
            </a:r>
          </a:p>
        </p:txBody>
      </p:sp>
      <p:sp>
        <p:nvSpPr>
          <p:cNvPr id="10" name="CuadroTexto 9">
            <a:extLst>
              <a:ext uri="{FF2B5EF4-FFF2-40B4-BE49-F238E27FC236}">
                <a16:creationId xmlns:a16="http://schemas.microsoft.com/office/drawing/2014/main" id="{A340B7D1-05EE-67F7-8AF2-5325D18528C7}"/>
              </a:ext>
            </a:extLst>
          </p:cNvPr>
          <p:cNvSpPr txBox="1"/>
          <p:nvPr/>
        </p:nvSpPr>
        <p:spPr>
          <a:xfrm>
            <a:off x="320839" y="2141727"/>
            <a:ext cx="1684421" cy="646331"/>
          </a:xfrm>
          <a:prstGeom prst="rect">
            <a:avLst/>
          </a:prstGeom>
          <a:solidFill>
            <a:schemeClr val="bg2">
              <a:lumMod val="75000"/>
            </a:schemeClr>
          </a:solidFill>
        </p:spPr>
        <p:txBody>
          <a:bodyPr wrap="square">
            <a:spAutoFit/>
          </a:bodyPr>
          <a:lstStyle/>
          <a:p>
            <a:pPr algn="ctr"/>
            <a:r>
              <a:rPr lang="es-ES" b="0" i="0" dirty="0">
                <a:solidFill>
                  <a:srgbClr val="333333"/>
                </a:solidFill>
                <a:effectLst/>
                <a:latin typeface="Lato" panose="020F0502020204030203" pitchFamily="34" charset="0"/>
              </a:rPr>
              <a:t>VALORACIÓN</a:t>
            </a:r>
          </a:p>
          <a:p>
            <a:pPr algn="ctr"/>
            <a:r>
              <a:rPr lang="es-ES" b="1" i="0" dirty="0">
                <a:solidFill>
                  <a:srgbClr val="FFFFFF"/>
                </a:solidFill>
                <a:effectLst/>
                <a:latin typeface="Lato" panose="020F0502020204030203" pitchFamily="34" charset="0"/>
              </a:rPr>
              <a:t>88/100</a:t>
            </a:r>
            <a:endParaRPr lang="es-ES" dirty="0"/>
          </a:p>
        </p:txBody>
      </p:sp>
      <p:cxnSp>
        <p:nvCxnSpPr>
          <p:cNvPr id="13" name="Conector recto 12">
            <a:extLst>
              <a:ext uri="{FF2B5EF4-FFF2-40B4-BE49-F238E27FC236}">
                <a16:creationId xmlns:a16="http://schemas.microsoft.com/office/drawing/2014/main" id="{98C99546-AC3A-7F5B-6FC0-2B71DCECD988}"/>
              </a:ext>
            </a:extLst>
          </p:cNvPr>
          <p:cNvCxnSpPr>
            <a:cxnSpLocks/>
          </p:cNvCxnSpPr>
          <p:nvPr/>
        </p:nvCxnSpPr>
        <p:spPr>
          <a:xfrm>
            <a:off x="2342147" y="1811087"/>
            <a:ext cx="0" cy="130761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6" name="CuadroTexto 15">
            <a:extLst>
              <a:ext uri="{FF2B5EF4-FFF2-40B4-BE49-F238E27FC236}">
                <a16:creationId xmlns:a16="http://schemas.microsoft.com/office/drawing/2014/main" id="{3EBD5939-0CF9-5DE3-D8AA-E8C5CF5F0421}"/>
              </a:ext>
            </a:extLst>
          </p:cNvPr>
          <p:cNvSpPr txBox="1"/>
          <p:nvPr/>
        </p:nvSpPr>
        <p:spPr>
          <a:xfrm>
            <a:off x="2679032" y="1864918"/>
            <a:ext cx="5165554" cy="1015663"/>
          </a:xfrm>
          <a:prstGeom prst="rect">
            <a:avLst/>
          </a:prstGeom>
          <a:noFill/>
        </p:spPr>
        <p:txBody>
          <a:bodyPr wrap="square">
            <a:spAutoFit/>
          </a:bodyPr>
          <a:lstStyle/>
          <a:p>
            <a:r>
              <a:rPr lang="es-ES" sz="2000" dirty="0"/>
              <a:t>TIPO:   </a:t>
            </a:r>
            <a:r>
              <a:rPr lang="es-ES" sz="2000" u="none" strike="noStrike" dirty="0">
                <a:solidFill>
                  <a:srgbClr val="9B0000"/>
                </a:solidFill>
                <a:effectLst/>
                <a:hlinkClick r:id="rId3"/>
              </a:rPr>
              <a:t>Blanco</a:t>
            </a:r>
            <a:endParaRPr lang="es-ES" sz="2000" u="none" strike="noStrike" dirty="0">
              <a:solidFill>
                <a:srgbClr val="9B0000"/>
              </a:solidFill>
              <a:effectLst/>
            </a:endParaRPr>
          </a:p>
          <a:p>
            <a:r>
              <a:rPr lang="es-ES" sz="2000" dirty="0"/>
              <a:t>VARIEDADES: </a:t>
            </a:r>
            <a:r>
              <a:rPr lang="es-ES" sz="2000" dirty="0" err="1"/>
              <a:t>treixadura</a:t>
            </a:r>
            <a:r>
              <a:rPr lang="es-ES" sz="2000" dirty="0"/>
              <a:t>, </a:t>
            </a:r>
            <a:r>
              <a:rPr lang="es-ES" sz="2000" dirty="0" err="1"/>
              <a:t>godello</a:t>
            </a:r>
            <a:r>
              <a:rPr lang="es-ES" sz="2000" dirty="0"/>
              <a:t>, lado, </a:t>
            </a:r>
            <a:r>
              <a:rPr lang="es-ES" sz="2000" dirty="0" err="1"/>
              <a:t>loureira</a:t>
            </a:r>
            <a:endParaRPr lang="es-ES" sz="2000" dirty="0"/>
          </a:p>
          <a:p>
            <a:r>
              <a:rPr lang="es-ES" sz="2000" dirty="0"/>
              <a:t>BODEGA: Eduardo Peña</a:t>
            </a:r>
          </a:p>
        </p:txBody>
      </p:sp>
      <p:cxnSp>
        <p:nvCxnSpPr>
          <p:cNvPr id="18" name="Conector recto 17">
            <a:extLst>
              <a:ext uri="{FF2B5EF4-FFF2-40B4-BE49-F238E27FC236}">
                <a16:creationId xmlns:a16="http://schemas.microsoft.com/office/drawing/2014/main" id="{59E3C68B-6E22-0A4F-9365-393B77E13ECC}"/>
              </a:ext>
            </a:extLst>
          </p:cNvPr>
          <p:cNvCxnSpPr>
            <a:cxnSpLocks/>
          </p:cNvCxnSpPr>
          <p:nvPr/>
        </p:nvCxnSpPr>
        <p:spPr>
          <a:xfrm>
            <a:off x="7844586" y="1881391"/>
            <a:ext cx="0" cy="130761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0" name="CuadroTexto 19">
            <a:extLst>
              <a:ext uri="{FF2B5EF4-FFF2-40B4-BE49-F238E27FC236}">
                <a16:creationId xmlns:a16="http://schemas.microsoft.com/office/drawing/2014/main" id="{2228F245-F338-078B-02AC-6E6D05948A06}"/>
              </a:ext>
            </a:extLst>
          </p:cNvPr>
          <p:cNvSpPr txBox="1"/>
          <p:nvPr/>
        </p:nvSpPr>
        <p:spPr>
          <a:xfrm>
            <a:off x="8518359" y="1811087"/>
            <a:ext cx="2438397" cy="1323439"/>
          </a:xfrm>
          <a:prstGeom prst="rect">
            <a:avLst/>
          </a:prstGeom>
          <a:noFill/>
        </p:spPr>
        <p:txBody>
          <a:bodyPr wrap="square">
            <a:spAutoFit/>
          </a:bodyPr>
          <a:lstStyle/>
          <a:p>
            <a:r>
              <a:rPr lang="es-ES" sz="2000" dirty="0"/>
              <a:t>FORMATO: 75 </a:t>
            </a:r>
            <a:r>
              <a:rPr lang="es-ES" sz="2000" dirty="0" err="1"/>
              <a:t>cl</a:t>
            </a:r>
            <a:endParaRPr lang="es-ES" sz="2000" dirty="0"/>
          </a:p>
          <a:p>
            <a:r>
              <a:rPr lang="es-ES" sz="2000" dirty="0"/>
              <a:t>ORIGEN: D.O. Ribeiro</a:t>
            </a:r>
          </a:p>
          <a:p>
            <a:r>
              <a:rPr lang="es-ES" sz="2000" dirty="0"/>
              <a:t>REGIÓN: Galicia</a:t>
            </a:r>
          </a:p>
          <a:p>
            <a:r>
              <a:rPr lang="es-ES" sz="2000" dirty="0"/>
              <a:t>PAÍS: ESPAÑA</a:t>
            </a:r>
          </a:p>
        </p:txBody>
      </p:sp>
      <p:pic>
        <p:nvPicPr>
          <p:cNvPr id="28678" name="Picture 6">
            <a:extLst>
              <a:ext uri="{FF2B5EF4-FFF2-40B4-BE49-F238E27FC236}">
                <a16:creationId xmlns:a16="http://schemas.microsoft.com/office/drawing/2014/main" id="{5330B4CC-06DA-86E0-422E-11C53D15E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755" y="3226318"/>
            <a:ext cx="5298761" cy="1629369"/>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FCE0C940-D7A6-37DC-1992-6A3629930AA7}"/>
              </a:ext>
            </a:extLst>
          </p:cNvPr>
          <p:cNvSpPr txBox="1"/>
          <p:nvPr/>
        </p:nvSpPr>
        <p:spPr>
          <a:xfrm>
            <a:off x="64169" y="4872160"/>
            <a:ext cx="12063662" cy="2031325"/>
          </a:xfrm>
          <a:prstGeom prst="rect">
            <a:avLst/>
          </a:prstGeom>
          <a:noFill/>
        </p:spPr>
        <p:txBody>
          <a:bodyPr wrap="square">
            <a:spAutoFit/>
          </a:bodyPr>
          <a:lstStyle/>
          <a:p>
            <a:pPr algn="l"/>
            <a:r>
              <a:rPr lang="es-ES" b="0" i="0" dirty="0">
                <a:solidFill>
                  <a:srgbClr val="333333"/>
                </a:solidFill>
                <a:effectLst/>
                <a:latin typeface="Lato" panose="020F0502020204030203" pitchFamily="34" charset="0"/>
              </a:rPr>
              <a:t>Por segundo año consecutivo, el vino de la bodega Eduardo Peña, ubicada en </a:t>
            </a:r>
            <a:r>
              <a:rPr lang="es-ES" b="0" i="0" dirty="0" err="1">
                <a:solidFill>
                  <a:srgbClr val="333333"/>
                </a:solidFill>
                <a:effectLst/>
                <a:latin typeface="Lato" panose="020F0502020204030203" pitchFamily="34" charset="0"/>
              </a:rPr>
              <a:t>Castrelo</a:t>
            </a:r>
            <a:r>
              <a:rPr lang="es-ES" b="0" i="0" dirty="0">
                <a:solidFill>
                  <a:srgbClr val="333333"/>
                </a:solidFill>
                <a:effectLst/>
                <a:latin typeface="Lato" panose="020F0502020204030203" pitchFamily="34" charset="0"/>
              </a:rPr>
              <a:t> do Miño (Ourense), </a:t>
            </a:r>
            <a:r>
              <a:rPr lang="es-ES" b="1" i="0" dirty="0">
                <a:solidFill>
                  <a:srgbClr val="333333"/>
                </a:solidFill>
                <a:effectLst/>
                <a:latin typeface="Lato" panose="020F0502020204030203" pitchFamily="34" charset="0"/>
              </a:rPr>
              <a:t>se ha alzado con el premio al mejor blanco en su categoría en la D.O. gallega.</a:t>
            </a:r>
            <a:r>
              <a:rPr lang="es-ES" b="0" i="0" dirty="0">
                <a:solidFill>
                  <a:srgbClr val="333333"/>
                </a:solidFill>
                <a:effectLst/>
                <a:latin typeface="Lato" panose="020F0502020204030203" pitchFamily="34" charset="0"/>
              </a:rPr>
              <a:t> Hace ya un buen tiempo los vinos de Ribeiro han dejado de ser bebedizos con la acidez disparada que apenas valían para rellenar la arcaica tacita –la cunca, en </a:t>
            </a:r>
            <a:r>
              <a:rPr lang="es-ES" b="0" i="0" dirty="0" err="1">
                <a:solidFill>
                  <a:srgbClr val="333333"/>
                </a:solidFill>
                <a:effectLst/>
                <a:latin typeface="Lato" panose="020F0502020204030203" pitchFamily="34" charset="0"/>
              </a:rPr>
              <a:t>galego</a:t>
            </a:r>
            <a:r>
              <a:rPr lang="es-ES" b="0" i="0" dirty="0">
                <a:solidFill>
                  <a:srgbClr val="333333"/>
                </a:solidFill>
                <a:effectLst/>
                <a:latin typeface="Lato" panose="020F0502020204030203" pitchFamily="34" charset="0"/>
              </a:rPr>
              <a:t>– en una tasca o marisquería tradicional.</a:t>
            </a:r>
          </a:p>
          <a:p>
            <a:pPr algn="l"/>
            <a:r>
              <a:rPr lang="es-ES" b="0" i="0" dirty="0">
                <a:solidFill>
                  <a:srgbClr val="333333"/>
                </a:solidFill>
                <a:effectLst/>
                <a:latin typeface="Lato" panose="020F0502020204030203" pitchFamily="34" charset="0"/>
              </a:rPr>
              <a:t>Con todo el respeto a las costumbres, </a:t>
            </a:r>
            <a:r>
              <a:rPr lang="es-ES" b="1" i="0" dirty="0">
                <a:solidFill>
                  <a:srgbClr val="333333"/>
                </a:solidFill>
                <a:effectLst/>
                <a:latin typeface="Lato" panose="020F0502020204030203" pitchFamily="34" charset="0"/>
              </a:rPr>
              <a:t>un vino de calidad debe saltar de la porcelana al cristal.</a:t>
            </a:r>
            <a:r>
              <a:rPr lang="es-ES" b="0" i="0" dirty="0">
                <a:solidFill>
                  <a:srgbClr val="333333"/>
                </a:solidFill>
                <a:effectLst/>
                <a:latin typeface="Lato" panose="020F0502020204030203" pitchFamily="34" charset="0"/>
              </a:rPr>
              <a:t> Y así lo ha hecho el ribeiro, cuyos mejores viticultores han sabido evolucionar para dar un brinco cualitativo sin perder sus señas de identidad.</a:t>
            </a:r>
          </a:p>
        </p:txBody>
      </p:sp>
    </p:spTree>
    <p:extLst>
      <p:ext uri="{BB962C8B-B14F-4D97-AF65-F5344CB8AC3E}">
        <p14:creationId xmlns:p14="http://schemas.microsoft.com/office/powerpoint/2010/main" val="311017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81893D-6EF7-ABF4-698D-7C989B6E8717}"/>
              </a:ext>
            </a:extLst>
          </p:cNvPr>
          <p:cNvPicPr>
            <a:picLocks noChangeAspect="1"/>
          </p:cNvPicPr>
          <p:nvPr/>
        </p:nvPicPr>
        <p:blipFill>
          <a:blip r:embed="rId2"/>
          <a:stretch>
            <a:fillRect/>
          </a:stretch>
        </p:blipFill>
        <p:spPr>
          <a:xfrm>
            <a:off x="831516" y="306805"/>
            <a:ext cx="2540000" cy="533400"/>
          </a:xfrm>
          <a:prstGeom prst="rect">
            <a:avLst/>
          </a:prstGeom>
        </p:spPr>
      </p:pic>
      <p:sp>
        <p:nvSpPr>
          <p:cNvPr id="6" name="CuadroTexto 5">
            <a:extLst>
              <a:ext uri="{FF2B5EF4-FFF2-40B4-BE49-F238E27FC236}">
                <a16:creationId xmlns:a16="http://schemas.microsoft.com/office/drawing/2014/main" id="{9A506E8A-CB0B-27C0-D1A4-D50038635241}"/>
              </a:ext>
            </a:extLst>
          </p:cNvPr>
          <p:cNvSpPr txBox="1"/>
          <p:nvPr/>
        </p:nvSpPr>
        <p:spPr>
          <a:xfrm>
            <a:off x="2310063" y="1122219"/>
            <a:ext cx="8454189" cy="461665"/>
          </a:xfrm>
          <a:prstGeom prst="rect">
            <a:avLst/>
          </a:prstGeom>
          <a:noFill/>
        </p:spPr>
        <p:txBody>
          <a:bodyPr wrap="square">
            <a:spAutoFit/>
          </a:bodyPr>
          <a:lstStyle/>
          <a:p>
            <a:r>
              <a:rPr lang="es-ES" sz="2400" b="0" i="0" dirty="0">
                <a:solidFill>
                  <a:srgbClr val="9B0000"/>
                </a:solidFill>
                <a:effectLst/>
                <a:latin typeface="Aleo" panose="020F0502020204030204" pitchFamily="34" charset="0"/>
              </a:rPr>
              <a:t>Eduardo Peña 2021, el mejor Ribeiro de «</a:t>
            </a:r>
            <a:r>
              <a:rPr lang="es-ES" sz="2400" b="0" i="0" dirty="0" err="1">
                <a:solidFill>
                  <a:srgbClr val="9B0000"/>
                </a:solidFill>
                <a:effectLst/>
                <a:latin typeface="Aleo" panose="020F0502020204030204" pitchFamily="34" charset="0"/>
              </a:rPr>
              <a:t>colleteiro</a:t>
            </a:r>
            <a:r>
              <a:rPr lang="es-ES" sz="2400" b="0" i="0" dirty="0">
                <a:solidFill>
                  <a:srgbClr val="9B0000"/>
                </a:solidFill>
                <a:effectLst/>
                <a:latin typeface="Aleo" panose="020F0502020204030204" pitchFamily="34" charset="0"/>
              </a:rPr>
              <a:t>»</a:t>
            </a:r>
          </a:p>
        </p:txBody>
      </p:sp>
      <p:sp>
        <p:nvSpPr>
          <p:cNvPr id="3" name="CuadroTexto 2">
            <a:extLst>
              <a:ext uri="{FF2B5EF4-FFF2-40B4-BE49-F238E27FC236}">
                <a16:creationId xmlns:a16="http://schemas.microsoft.com/office/drawing/2014/main" id="{56AFF60B-49FF-C49B-8262-4C9CE94B988C}"/>
              </a:ext>
            </a:extLst>
          </p:cNvPr>
          <p:cNvSpPr txBox="1"/>
          <p:nvPr/>
        </p:nvSpPr>
        <p:spPr>
          <a:xfrm>
            <a:off x="473242" y="1865898"/>
            <a:ext cx="10924673" cy="4708981"/>
          </a:xfrm>
          <a:prstGeom prst="rect">
            <a:avLst/>
          </a:prstGeom>
          <a:noFill/>
        </p:spPr>
        <p:txBody>
          <a:bodyPr wrap="square">
            <a:spAutoFit/>
          </a:bodyPr>
          <a:lstStyle/>
          <a:p>
            <a:pPr algn="l"/>
            <a:r>
              <a:rPr lang="es-ES" sz="2400" b="0" i="0" dirty="0">
                <a:solidFill>
                  <a:srgbClr val="993300"/>
                </a:solidFill>
                <a:effectLst/>
                <a:latin typeface="Aleo" pitchFamily="2" charset="77"/>
              </a:rPr>
              <a:t>Eduardo Peña, un vino ganador</a:t>
            </a:r>
          </a:p>
          <a:p>
            <a:pPr algn="l"/>
            <a:endParaRPr lang="es-ES" sz="2400" b="0" i="0" dirty="0">
              <a:solidFill>
                <a:srgbClr val="9B0000"/>
              </a:solidFill>
              <a:effectLst/>
              <a:latin typeface="Aleo" pitchFamily="2" charset="77"/>
            </a:endParaRPr>
          </a:p>
          <a:p>
            <a:pPr algn="l"/>
            <a:r>
              <a:rPr lang="es-ES" b="0" i="0" dirty="0">
                <a:solidFill>
                  <a:srgbClr val="333333"/>
                </a:solidFill>
                <a:effectLst/>
                <a:latin typeface="Lato" panose="020F0502020204030203" pitchFamily="34" charset="0"/>
              </a:rPr>
              <a:t>En el caso del vino que hoy aquí nos ocupa en </a:t>
            </a:r>
            <a:r>
              <a:rPr lang="es-ES" b="0" i="0" u="none" strike="noStrike" dirty="0">
                <a:solidFill>
                  <a:srgbClr val="9B0000"/>
                </a:solidFill>
                <a:effectLst/>
                <a:latin typeface="Lato" panose="020F0502020204030203" pitchFamily="34" charset="0"/>
                <a:hlinkClick r:id="rId3"/>
              </a:rPr>
              <a:t>El Bar de Gastroactitud</a:t>
            </a:r>
            <a:r>
              <a:rPr lang="es-ES" b="0" i="0" dirty="0">
                <a:solidFill>
                  <a:srgbClr val="333333"/>
                </a:solidFill>
                <a:effectLst/>
                <a:latin typeface="Lato" panose="020F0502020204030203" pitchFamily="34" charset="0"/>
              </a:rPr>
              <a:t>, </a:t>
            </a:r>
            <a:r>
              <a:rPr lang="es-ES" b="1" i="0" dirty="0">
                <a:solidFill>
                  <a:srgbClr val="333333"/>
                </a:solidFill>
                <a:effectLst/>
                <a:latin typeface="Lato" panose="020F0502020204030203" pitchFamily="34" charset="0"/>
              </a:rPr>
              <a:t>Eduardo Peña 2021, buena parte de su encanto procede justamente de que su expresión conjunta hasta cuatro variedades:</a:t>
            </a:r>
            <a:r>
              <a:rPr lang="es-ES" b="0" i="0" dirty="0">
                <a:solidFill>
                  <a:srgbClr val="333333"/>
                </a:solidFill>
                <a:effectLst/>
                <a:latin typeface="Lato" panose="020F0502020204030203" pitchFamily="34" charset="0"/>
              </a:rPr>
              <a:t> </a:t>
            </a:r>
            <a:r>
              <a:rPr lang="es-ES" b="0" i="0" dirty="0" err="1">
                <a:solidFill>
                  <a:srgbClr val="333333"/>
                </a:solidFill>
                <a:effectLst/>
                <a:latin typeface="Lato" panose="020F0502020204030203" pitchFamily="34" charset="0"/>
              </a:rPr>
              <a:t>treixadura</a:t>
            </a:r>
            <a:r>
              <a:rPr lang="es-ES" b="0" i="0" dirty="0">
                <a:solidFill>
                  <a:srgbClr val="333333"/>
                </a:solidFill>
                <a:effectLst/>
                <a:latin typeface="Lato" panose="020F0502020204030203" pitchFamily="34" charset="0"/>
              </a:rPr>
              <a:t>, </a:t>
            </a:r>
            <a:r>
              <a:rPr lang="es-ES" b="0" i="0" dirty="0" err="1">
                <a:solidFill>
                  <a:srgbClr val="333333"/>
                </a:solidFill>
                <a:effectLst/>
                <a:latin typeface="Lato" panose="020F0502020204030203" pitchFamily="34" charset="0"/>
              </a:rPr>
              <a:t>godello</a:t>
            </a:r>
            <a:r>
              <a:rPr lang="es-ES" b="0" i="0" dirty="0">
                <a:solidFill>
                  <a:srgbClr val="333333"/>
                </a:solidFill>
                <a:effectLst/>
                <a:latin typeface="Lato" panose="020F0502020204030203" pitchFamily="34" charset="0"/>
              </a:rPr>
              <a:t>, lado y </a:t>
            </a:r>
            <a:r>
              <a:rPr lang="es-ES" b="0" i="0" dirty="0" err="1">
                <a:solidFill>
                  <a:srgbClr val="333333"/>
                </a:solidFill>
                <a:effectLst/>
                <a:latin typeface="Lato" panose="020F0502020204030203" pitchFamily="34" charset="0"/>
              </a:rPr>
              <a:t>loureira</a:t>
            </a:r>
            <a:r>
              <a:rPr lang="es-ES" b="0" i="0" dirty="0">
                <a:solidFill>
                  <a:srgbClr val="333333"/>
                </a:solidFill>
                <a:effectLst/>
                <a:latin typeface="Lato" panose="020F0502020204030203" pitchFamily="34" charset="0"/>
              </a:rPr>
              <a:t>, cada una vinificada individualmente, considerando sus distintos </a:t>
            </a:r>
            <a:r>
              <a:rPr lang="es-ES" b="0" i="0" dirty="0" err="1">
                <a:solidFill>
                  <a:srgbClr val="333333"/>
                </a:solidFill>
                <a:effectLst/>
                <a:latin typeface="Lato" panose="020F0502020204030203" pitchFamily="34" charset="0"/>
              </a:rPr>
              <a:t>cilcos</a:t>
            </a:r>
            <a:r>
              <a:rPr lang="es-ES" b="0" i="0" dirty="0">
                <a:solidFill>
                  <a:srgbClr val="333333"/>
                </a:solidFill>
                <a:effectLst/>
                <a:latin typeface="Lato" panose="020F0502020204030203" pitchFamily="34" charset="0"/>
              </a:rPr>
              <a:t> de maduración.</a:t>
            </a:r>
          </a:p>
          <a:p>
            <a:pPr algn="l"/>
            <a:endParaRPr lang="es-ES" b="0" i="0" dirty="0">
              <a:solidFill>
                <a:srgbClr val="333333"/>
              </a:solidFill>
              <a:effectLst/>
              <a:latin typeface="Lato" panose="020F0502020204030203" pitchFamily="34" charset="0"/>
            </a:endParaRPr>
          </a:p>
          <a:p>
            <a:pPr algn="l"/>
            <a:r>
              <a:rPr lang="es-ES" b="0" i="0" dirty="0">
                <a:solidFill>
                  <a:srgbClr val="333333"/>
                </a:solidFill>
                <a:effectLst/>
                <a:latin typeface="Lato" panose="020F0502020204030203" pitchFamily="34" charset="0"/>
              </a:rPr>
              <a:t>La mano del buen elaborador también tiene su trasfondo, en el delicado trabajo con las lías, la fermentación en barrica de 300 litros y el equilibrado </a:t>
            </a:r>
            <a:r>
              <a:rPr lang="es-ES" b="0" i="0" dirty="0" err="1">
                <a:solidFill>
                  <a:srgbClr val="333333"/>
                </a:solidFill>
                <a:effectLst/>
                <a:latin typeface="Lato" panose="020F0502020204030203" pitchFamily="34" charset="0"/>
              </a:rPr>
              <a:t>cupaje</a:t>
            </a:r>
            <a:r>
              <a:rPr lang="es-ES" b="0" i="0" dirty="0">
                <a:solidFill>
                  <a:srgbClr val="333333"/>
                </a:solidFill>
                <a:effectLst/>
                <a:latin typeface="Lato" panose="020F0502020204030203" pitchFamily="34" charset="0"/>
              </a:rPr>
              <a:t>. Con todo ello, Eduardo Peña 2021 es un blanco intenso, con nítidos acentos florales y minerales en su desarrollo aromático, apuntes cítricos y una afilada acidez que contribuye a mantener la tensión y frescura.</a:t>
            </a:r>
          </a:p>
          <a:p>
            <a:pPr algn="l"/>
            <a:endParaRPr lang="es-ES" dirty="0">
              <a:solidFill>
                <a:srgbClr val="333333"/>
              </a:solidFill>
              <a:latin typeface="Lato" panose="020F0502020204030203" pitchFamily="34" charset="0"/>
            </a:endParaRPr>
          </a:p>
          <a:p>
            <a:pPr algn="l"/>
            <a:r>
              <a:rPr lang="es-ES" b="1" i="0" dirty="0">
                <a:solidFill>
                  <a:srgbClr val="333333"/>
                </a:solidFill>
                <a:effectLst/>
                <a:latin typeface="Lato" panose="020F0502020204030203" pitchFamily="34" charset="0"/>
              </a:rPr>
              <a:t>Eduardo Peña tiene el mérito de haber conseguido, por dos años consecutivos, el premio al mejor vino blanco,</a:t>
            </a:r>
            <a:r>
              <a:rPr lang="es-ES" b="0" i="0" dirty="0">
                <a:solidFill>
                  <a:srgbClr val="333333"/>
                </a:solidFill>
                <a:effectLst/>
                <a:latin typeface="Lato" panose="020F0502020204030203" pitchFamily="34" charset="0"/>
              </a:rPr>
              <a:t> en la cata oficial de la D.O. Ribeiro, en la categoría de </a:t>
            </a:r>
            <a:r>
              <a:rPr lang="es-ES" b="0" i="0" dirty="0" err="1">
                <a:solidFill>
                  <a:srgbClr val="333333"/>
                </a:solidFill>
                <a:effectLst/>
                <a:latin typeface="Lato" panose="020F0502020204030203" pitchFamily="34" charset="0"/>
              </a:rPr>
              <a:t>colleteiro</a:t>
            </a:r>
            <a:r>
              <a:rPr lang="es-ES" b="0" i="0" dirty="0">
                <a:solidFill>
                  <a:srgbClr val="333333"/>
                </a:solidFill>
                <a:effectLst/>
                <a:latin typeface="Lato" panose="020F0502020204030203" pitchFamily="34" charset="0"/>
              </a:rPr>
              <a:t> –que reúne a los viticultores-elaboradores, que producen menos de 60.000 litros al año y sólo con uvas de cosecha propia–, lo cual reconoce la calidad que están alcanzando los vinos de esta bodega, referente en la zona de </a:t>
            </a:r>
            <a:r>
              <a:rPr lang="es-ES" b="0" i="0" dirty="0" err="1">
                <a:solidFill>
                  <a:srgbClr val="333333"/>
                </a:solidFill>
                <a:effectLst/>
                <a:latin typeface="Lato" panose="020F0502020204030203" pitchFamily="34" charset="0"/>
              </a:rPr>
              <a:t>Castrelo</a:t>
            </a:r>
            <a:r>
              <a:rPr lang="es-ES" b="0" i="0" dirty="0">
                <a:solidFill>
                  <a:srgbClr val="333333"/>
                </a:solidFill>
                <a:effectLst/>
                <a:latin typeface="Lato" panose="020F0502020204030203" pitchFamily="34" charset="0"/>
              </a:rPr>
              <a:t> do Miño.</a:t>
            </a:r>
          </a:p>
        </p:txBody>
      </p:sp>
    </p:spTree>
    <p:extLst>
      <p:ext uri="{BB962C8B-B14F-4D97-AF65-F5344CB8AC3E}">
        <p14:creationId xmlns:p14="http://schemas.microsoft.com/office/powerpoint/2010/main" val="1818661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oods and Wines from Spain">
            <a:extLst>
              <a:ext uri="{FF2B5EF4-FFF2-40B4-BE49-F238E27FC236}">
                <a16:creationId xmlns:a16="http://schemas.microsoft.com/office/drawing/2014/main" id="{1EF94353-3008-AF36-D696-FC5954638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78" y="144379"/>
            <a:ext cx="4165600" cy="9271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FB4FA6B-8DE1-22CA-C4A7-4C7E2E0815C1}"/>
              </a:ext>
            </a:extLst>
          </p:cNvPr>
          <p:cNvSpPr txBox="1"/>
          <p:nvPr/>
        </p:nvSpPr>
        <p:spPr>
          <a:xfrm>
            <a:off x="516021" y="1519820"/>
            <a:ext cx="11440694" cy="4247317"/>
          </a:xfrm>
          <a:noFill/>
          <a:ln>
            <a:solidFill>
              <a:schemeClr val="tx1"/>
            </a:solidFill>
          </a:ln>
        </p:spPr>
        <p:txBody>
          <a:bodyPr wrap="square">
            <a:spAutoFit/>
          </a:bodyPr>
          <a:lstStyle/>
          <a:p>
            <a:pPr algn="l"/>
            <a:r>
              <a:rPr lang="es-ES" b="1" i="0" dirty="0">
                <a:solidFill>
                  <a:srgbClr val="000000"/>
                </a:solidFill>
                <a:effectLst/>
                <a:latin typeface="Helvetica Neue" panose="02000503000000020004" pitchFamily="2" charset="0"/>
              </a:rPr>
              <a:t>Atlantic </a:t>
            </a:r>
            <a:r>
              <a:rPr lang="es-ES" b="1" i="0" dirty="0" err="1">
                <a:solidFill>
                  <a:srgbClr val="000000"/>
                </a:solidFill>
                <a:effectLst/>
                <a:latin typeface="Helvetica Neue" panose="02000503000000020004" pitchFamily="2" charset="0"/>
              </a:rPr>
              <a:t>influence</a:t>
            </a:r>
            <a:r>
              <a:rPr lang="es-ES" b="1" i="0" dirty="0">
                <a:solidFill>
                  <a:srgbClr val="000000"/>
                </a:solidFill>
                <a:effectLst/>
                <a:latin typeface="Helvetica Neue" panose="02000503000000020004" pitchFamily="2" charset="0"/>
              </a:rPr>
              <a:t> </a:t>
            </a:r>
            <a:r>
              <a:rPr lang="es-ES" b="1" i="0" dirty="0" err="1">
                <a:solidFill>
                  <a:srgbClr val="000000"/>
                </a:solidFill>
                <a:effectLst/>
                <a:latin typeface="Helvetica Neue" panose="02000503000000020004" pitchFamily="2" charset="0"/>
              </a:rPr>
              <a:t>inland</a:t>
            </a:r>
            <a:endParaRPr lang="es-ES" b="0" i="0" dirty="0">
              <a:solidFill>
                <a:srgbClr val="000000"/>
              </a:solidFill>
              <a:effectLst/>
              <a:latin typeface="Helvetica Neue" panose="02000503000000020004" pitchFamily="2" charset="0"/>
            </a:endParaRPr>
          </a:p>
          <a:p>
            <a:pPr algn="l"/>
            <a:r>
              <a:rPr lang="es-ES" b="0" i="0" dirty="0">
                <a:solidFill>
                  <a:srgbClr val="000000"/>
                </a:solidFill>
                <a:effectLst/>
                <a:latin typeface="Helvetica Neue" panose="02000503000000020004" pitchFamily="2" charset="0"/>
              </a:rPr>
              <a:t>Álvaro Bueno, </a:t>
            </a:r>
            <a:r>
              <a:rPr lang="es-ES" b="0" i="0" dirty="0" err="1">
                <a:solidFill>
                  <a:srgbClr val="000000"/>
                </a:solidFill>
                <a:effectLst/>
                <a:latin typeface="Helvetica Neue" panose="02000503000000020004" pitchFamily="2" charset="0"/>
              </a:rPr>
              <a:t>enologist</a:t>
            </a:r>
            <a:r>
              <a:rPr lang="es-ES" b="0" i="0" dirty="0">
                <a:solidFill>
                  <a:srgbClr val="000000"/>
                </a:solidFill>
                <a:effectLst/>
                <a:latin typeface="Helvetica Neue" panose="02000503000000020004" pitchFamily="2" charset="0"/>
              </a:rPr>
              <a:t> at </a:t>
            </a:r>
            <a:r>
              <a:rPr lang="es-ES" b="0" i="0" u="sng" dirty="0">
                <a:solidFill>
                  <a:srgbClr val="000000"/>
                </a:solidFill>
                <a:effectLst/>
                <a:latin typeface="Helvetica Neue" panose="02000503000000020004" pitchFamily="2" charset="0"/>
                <a:hlinkClick r:id="rId3"/>
              </a:rPr>
              <a:t>Eduardo Peña</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winery</a:t>
            </a:r>
            <a:r>
              <a:rPr lang="es-ES" b="0" i="0" dirty="0">
                <a:solidFill>
                  <a:srgbClr val="000000"/>
                </a:solidFill>
                <a:effectLst/>
                <a:latin typeface="Helvetica Neue" panose="02000503000000020004" pitchFamily="2" charset="0"/>
              </a:rPr>
              <a:t> in </a:t>
            </a:r>
            <a:r>
              <a:rPr lang="es-ES" b="0" i="0" u="sng" dirty="0">
                <a:solidFill>
                  <a:srgbClr val="000000"/>
                </a:solidFill>
                <a:effectLst/>
                <a:latin typeface="Helvetica Neue" panose="02000503000000020004" pitchFamily="2" charset="0"/>
                <a:hlinkClick r:id="rId4"/>
              </a:rPr>
              <a:t>Ribeiro DO</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feels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similarly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Although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bodega </a:t>
            </a:r>
            <a:r>
              <a:rPr lang="es-ES" b="0" i="0" dirty="0" err="1">
                <a:solidFill>
                  <a:srgbClr val="000000"/>
                </a:solidFill>
                <a:effectLst/>
                <a:latin typeface="Helvetica Neue" panose="02000503000000020004" pitchFamily="2" charset="0"/>
              </a:rPr>
              <a:t>is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an</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hour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from</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Atlantic, </a:t>
            </a:r>
            <a:r>
              <a:rPr lang="es-ES" b="0" i="0" dirty="0" err="1">
                <a:solidFill>
                  <a:srgbClr val="000000"/>
                </a:solidFill>
                <a:effectLst/>
                <a:latin typeface="Helvetica Neue" panose="02000503000000020004" pitchFamily="2" charset="0"/>
              </a:rPr>
              <a:t>its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wines</a:t>
            </a:r>
            <a:r>
              <a:rPr lang="es-ES" b="0" i="0" dirty="0">
                <a:solidFill>
                  <a:srgbClr val="000000"/>
                </a:solidFill>
                <a:effectLst/>
                <a:latin typeface="Helvetica Neue" panose="02000503000000020004" pitchFamily="2" charset="0"/>
              </a:rPr>
              <a:t> are </a:t>
            </a:r>
            <a:r>
              <a:rPr lang="es-ES" b="0" i="0" dirty="0" err="1">
                <a:solidFill>
                  <a:srgbClr val="000000"/>
                </a:solidFill>
                <a:effectLst/>
                <a:latin typeface="Helvetica Neue" panose="02000503000000020004" pitchFamily="2" charset="0"/>
              </a:rPr>
              <a:t>clearly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influenced</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by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it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Our</a:t>
            </a:r>
            <a:r>
              <a:rPr lang="es-ES" b="0" i="0" dirty="0">
                <a:solidFill>
                  <a:srgbClr val="000000"/>
                </a:solidFill>
                <a:effectLst/>
                <a:latin typeface="Helvetica Neue" panose="02000503000000020004" pitchFamily="2" charset="0"/>
              </a:rPr>
              <a:t> Sara Peña red </a:t>
            </a:r>
            <a:r>
              <a:rPr lang="es-ES" b="0" i="0" dirty="0" err="1">
                <a:solidFill>
                  <a:srgbClr val="000000"/>
                </a:solidFill>
                <a:effectLst/>
                <a:latin typeface="Helvetica Neue" panose="02000503000000020004" pitchFamily="2" charset="0"/>
              </a:rPr>
              <a:t>wine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clearly</a:t>
            </a:r>
            <a:r>
              <a:rPr lang="es-ES" b="0" i="0" dirty="0">
                <a:solidFill>
                  <a:srgbClr val="000000"/>
                </a:solidFill>
                <a:effectLst/>
                <a:latin typeface="Helvetica Neue" panose="02000503000000020004" pitchFamily="2" charset="0"/>
              </a:rPr>
              <a:t> has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influence</a:t>
            </a:r>
            <a:r>
              <a:rPr lang="es-ES" b="0" i="0" dirty="0">
                <a:solidFill>
                  <a:srgbClr val="000000"/>
                </a:solidFill>
                <a:effectLst/>
                <a:latin typeface="Helvetica Neue" panose="02000503000000020004" pitchFamily="2" charset="0"/>
              </a:rPr>
              <a:t>, and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makes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it</a:t>
            </a:r>
            <a:r>
              <a:rPr lang="es-ES" b="0" i="0" dirty="0">
                <a:solidFill>
                  <a:srgbClr val="000000"/>
                </a:solidFill>
                <a:effectLst/>
                <a:latin typeface="Helvetica Neue" panose="02000503000000020004" pitchFamily="2" charset="0"/>
              </a:rPr>
              <a:t> a </a:t>
            </a:r>
            <a:r>
              <a:rPr lang="es-ES" b="0" i="0" dirty="0" err="1">
                <a:solidFill>
                  <a:srgbClr val="000000"/>
                </a:solidFill>
                <a:effectLst/>
                <a:latin typeface="Helvetica Neue" panose="02000503000000020004" pitchFamily="2" charset="0"/>
              </a:rPr>
              <a:t>smooth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elegant</a:t>
            </a:r>
            <a:r>
              <a:rPr lang="es-ES" b="0" i="0" dirty="0">
                <a:solidFill>
                  <a:srgbClr val="000000"/>
                </a:solidFill>
                <a:effectLst/>
                <a:latin typeface="Helvetica Neue" panose="02000503000000020004" pitchFamily="2" charset="0"/>
              </a:rPr>
              <a:t>, and </a:t>
            </a:r>
            <a:r>
              <a:rPr lang="es-ES" b="0" i="0" dirty="0" err="1">
                <a:solidFill>
                  <a:srgbClr val="000000"/>
                </a:solidFill>
                <a:effectLst/>
                <a:latin typeface="Helvetica Neue" panose="02000503000000020004" pitchFamily="2" charset="0"/>
              </a:rPr>
              <a:t>fresh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wine</a:t>
            </a:r>
            <a:r>
              <a:rPr lang="es-ES" b="0" i="0" dirty="0">
                <a:solidFill>
                  <a:srgbClr val="000000"/>
                </a:solidFill>
                <a:effectLst/>
                <a:latin typeface="Helvetica Neue" panose="02000503000000020004" pitchFamily="2" charset="0"/>
              </a:rPr>
              <a:t>." Sara Peña, </a:t>
            </a:r>
            <a:r>
              <a:rPr lang="es-ES" b="0" i="0" dirty="0" err="1">
                <a:solidFill>
                  <a:srgbClr val="000000"/>
                </a:solidFill>
                <a:effectLst/>
                <a:latin typeface="Helvetica Neue" panose="02000503000000020004" pitchFamily="2" charset="0"/>
              </a:rPr>
              <a:t>made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with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Sousón</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Caíño</a:t>
            </a:r>
            <a:r>
              <a:rPr lang="es-ES" b="0" i="0" dirty="0">
                <a:solidFill>
                  <a:srgbClr val="000000"/>
                </a:solidFill>
                <a:effectLst/>
                <a:latin typeface="Helvetica Neue" panose="02000503000000020004" pitchFamily="2" charset="0"/>
              </a:rPr>
              <a:t>, and </a:t>
            </a:r>
            <a:r>
              <a:rPr lang="es-ES" b="0" i="0" dirty="0" err="1">
                <a:solidFill>
                  <a:srgbClr val="000000"/>
                </a:solidFill>
                <a:effectLst/>
                <a:latin typeface="Helvetica Neue" panose="02000503000000020004" pitchFamily="2" charset="0"/>
              </a:rPr>
              <a:t>Brancellao</a:t>
            </a:r>
            <a:r>
              <a:rPr lang="es-ES" b="0" i="0" dirty="0">
                <a:solidFill>
                  <a:srgbClr val="000000"/>
                </a:solidFill>
                <a:effectLst/>
                <a:latin typeface="Helvetica Neue" panose="02000503000000020004" pitchFamily="2" charset="0"/>
              </a:rPr>
              <a:t> grapes, </a:t>
            </a:r>
            <a:r>
              <a:rPr lang="es-ES" b="0" i="0" dirty="0" err="1">
                <a:solidFill>
                  <a:srgbClr val="000000"/>
                </a:solidFill>
                <a:effectLst/>
                <a:latin typeface="Helvetica Neue" panose="02000503000000020004" pitchFamily="2" charset="0"/>
              </a:rPr>
              <a:t>is</a:t>
            </a:r>
            <a:r>
              <a:rPr lang="es-ES" b="0" i="0" dirty="0">
                <a:solidFill>
                  <a:srgbClr val="000000"/>
                </a:solidFill>
                <a:effectLst/>
                <a:latin typeface="Helvetica Neue" panose="02000503000000020004" pitchFamily="2" charset="0"/>
              </a:rPr>
              <a:t> a </a:t>
            </a:r>
            <a:r>
              <a:rPr lang="es-ES" b="0" i="0" dirty="0" err="1">
                <a:solidFill>
                  <a:srgbClr val="000000"/>
                </a:solidFill>
                <a:effectLst/>
                <a:latin typeface="Helvetica Neue" panose="02000503000000020004" pitchFamily="2" charset="0"/>
              </a:rPr>
              <a:t>clear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example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of</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another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characteristic</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of</a:t>
            </a:r>
            <a:r>
              <a:rPr lang="es-ES" b="0" i="0" dirty="0">
                <a:solidFill>
                  <a:srgbClr val="000000"/>
                </a:solidFill>
                <a:effectLst/>
                <a:latin typeface="Helvetica Neue" panose="02000503000000020004" pitchFamily="2" charset="0"/>
              </a:rPr>
              <a:t> Atlantic </a:t>
            </a:r>
            <a:r>
              <a:rPr lang="es-ES" b="0" i="0" dirty="0" err="1">
                <a:solidFill>
                  <a:srgbClr val="000000"/>
                </a:solidFill>
                <a:effectLst/>
                <a:latin typeface="Helvetica Neue" panose="02000503000000020004" pitchFamily="2" charset="0"/>
              </a:rPr>
              <a:t>wines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absence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of</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wood</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This</a:t>
            </a:r>
            <a:r>
              <a:rPr lang="es-ES" b="0" i="0" dirty="0">
                <a:solidFill>
                  <a:srgbClr val="000000"/>
                </a:solidFill>
                <a:effectLst/>
                <a:latin typeface="Helvetica Neue" panose="02000503000000020004" pitchFamily="2" charset="0"/>
              </a:rPr>
              <a:t> red </a:t>
            </a:r>
            <a:r>
              <a:rPr lang="es-ES" b="0" i="0" dirty="0" err="1">
                <a:solidFill>
                  <a:srgbClr val="000000"/>
                </a:solidFill>
                <a:effectLst/>
                <a:latin typeface="Helvetica Neue" panose="02000503000000020004" pitchFamily="2" charset="0"/>
              </a:rPr>
              <a:t>reaches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market</a:t>
            </a:r>
            <a:r>
              <a:rPr lang="es-ES" b="0" i="0" dirty="0">
                <a:solidFill>
                  <a:srgbClr val="000000"/>
                </a:solidFill>
                <a:effectLst/>
                <a:latin typeface="Helvetica Neue" panose="02000503000000020004" pitchFamily="2" charset="0"/>
              </a:rPr>
              <a:t> after a "</a:t>
            </a:r>
            <a:r>
              <a:rPr lang="es-ES" b="0" i="0" dirty="0" err="1">
                <a:solidFill>
                  <a:srgbClr val="000000"/>
                </a:solidFill>
                <a:effectLst/>
                <a:latin typeface="Helvetica Neue" panose="02000503000000020004" pitchFamily="2" charset="0"/>
              </a:rPr>
              <a:t>very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smooth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journey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through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lightly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toasted</a:t>
            </a:r>
            <a:r>
              <a:rPr lang="es-ES" b="0" i="0" dirty="0">
                <a:solidFill>
                  <a:srgbClr val="000000"/>
                </a:solidFill>
                <a:effectLst/>
                <a:latin typeface="Helvetica Neue" panose="02000503000000020004" pitchFamily="2" charset="0"/>
              </a:rPr>
              <a:t> fine </a:t>
            </a:r>
            <a:r>
              <a:rPr lang="es-ES" b="0" i="0" dirty="0" err="1">
                <a:solidFill>
                  <a:srgbClr val="000000"/>
                </a:solidFill>
                <a:effectLst/>
                <a:latin typeface="Helvetica Neue" panose="02000503000000020004" pitchFamily="2" charset="0"/>
              </a:rPr>
              <a:t>grain</a:t>
            </a:r>
            <a:r>
              <a:rPr lang="es-ES" b="0" i="0" dirty="0">
                <a:solidFill>
                  <a:srgbClr val="000000"/>
                </a:solidFill>
                <a:effectLst/>
                <a:latin typeface="Helvetica Neue" panose="02000503000000020004" pitchFamily="2" charset="0"/>
              </a:rPr>
              <a:t> French </a:t>
            </a:r>
            <a:r>
              <a:rPr lang="es-ES" b="0" i="0" dirty="0" err="1">
                <a:solidFill>
                  <a:srgbClr val="000000"/>
                </a:solidFill>
                <a:effectLst/>
                <a:latin typeface="Helvetica Neue" panose="02000503000000020004" pitchFamily="2" charset="0"/>
              </a:rPr>
              <a:t>oak</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barrels</a:t>
            </a:r>
            <a:r>
              <a:rPr lang="es-ES" b="0" i="0" dirty="0">
                <a:solidFill>
                  <a:srgbClr val="000000"/>
                </a:solidFill>
                <a:effectLst/>
                <a:latin typeface="Helvetica Neue" panose="02000503000000020004" pitchFamily="2" charset="0"/>
              </a:rPr>
              <a:t>. "In Galicia, </a:t>
            </a:r>
            <a:r>
              <a:rPr lang="es-ES" b="0" i="0" dirty="0" err="1">
                <a:solidFill>
                  <a:srgbClr val="000000"/>
                </a:solidFill>
                <a:effectLst/>
                <a:latin typeface="Helvetica Neue" panose="02000503000000020004" pitchFamily="2" charset="0"/>
              </a:rPr>
              <a:t>our</a:t>
            </a:r>
            <a:r>
              <a:rPr lang="es-ES" b="0" i="0" dirty="0">
                <a:solidFill>
                  <a:srgbClr val="000000"/>
                </a:solidFill>
                <a:effectLst/>
                <a:latin typeface="Helvetica Neue" panose="02000503000000020004" pitchFamily="2" charset="0"/>
              </a:rPr>
              <a:t> grapes </a:t>
            </a:r>
            <a:r>
              <a:rPr lang="es-ES" b="0" i="0" dirty="0" err="1">
                <a:solidFill>
                  <a:srgbClr val="000000"/>
                </a:solidFill>
                <a:effectLst/>
                <a:latin typeface="Helvetica Neue" panose="02000503000000020004" pitchFamily="2" charset="0"/>
              </a:rPr>
              <a:t>have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low</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anthocyanin</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content</a:t>
            </a:r>
            <a:r>
              <a:rPr lang="es-ES" b="0" i="0" dirty="0">
                <a:solidFill>
                  <a:srgbClr val="000000"/>
                </a:solidFill>
                <a:effectLst/>
                <a:latin typeface="Helvetica Neue" panose="02000503000000020004" pitchFamily="2" charset="0"/>
              </a:rPr>
              <a:t> and are </a:t>
            </a:r>
            <a:r>
              <a:rPr lang="es-ES" b="0" i="0" dirty="0" err="1">
                <a:solidFill>
                  <a:srgbClr val="000000"/>
                </a:solidFill>
                <a:effectLst/>
                <a:latin typeface="Helvetica Neue" panose="02000503000000020004" pitchFamily="2" charset="0"/>
              </a:rPr>
              <a:t>also</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low</a:t>
            </a:r>
            <a:r>
              <a:rPr lang="es-ES" b="0" i="0" dirty="0">
                <a:solidFill>
                  <a:srgbClr val="000000"/>
                </a:solidFill>
                <a:effectLst/>
                <a:latin typeface="Helvetica Neue" panose="02000503000000020004" pitchFamily="2" charset="0"/>
              </a:rPr>
              <a:t> in </a:t>
            </a:r>
            <a:r>
              <a:rPr lang="es-ES" b="0" i="0" dirty="0" err="1">
                <a:solidFill>
                  <a:srgbClr val="000000"/>
                </a:solidFill>
                <a:effectLst/>
                <a:latin typeface="Helvetica Neue" panose="02000503000000020004" pitchFamily="2" charset="0"/>
              </a:rPr>
              <a:t>tannins</a:t>
            </a:r>
            <a:r>
              <a:rPr lang="es-ES" b="0" i="0" dirty="0">
                <a:solidFill>
                  <a:srgbClr val="000000"/>
                </a:solidFill>
                <a:effectLst/>
                <a:latin typeface="Helvetica Neue" panose="02000503000000020004" pitchFamily="2" charset="0"/>
              </a:rPr>
              <a:t>, so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barrel</a:t>
            </a:r>
            <a:r>
              <a:rPr lang="es-ES" b="0" i="0" dirty="0">
                <a:solidFill>
                  <a:srgbClr val="000000"/>
                </a:solidFill>
                <a:effectLst/>
                <a:latin typeface="Helvetica Neue" panose="02000503000000020004" pitchFamily="2" charset="0"/>
              </a:rPr>
              <a:t> can </a:t>
            </a:r>
            <a:r>
              <a:rPr lang="es-ES" b="0" i="0" dirty="0" err="1">
                <a:solidFill>
                  <a:srgbClr val="000000"/>
                </a:solidFill>
                <a:effectLst/>
                <a:latin typeface="Helvetica Neue" panose="02000503000000020004" pitchFamily="2" charset="0"/>
              </a:rPr>
              <a:t>overpower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wine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For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reason</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spend</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less</a:t>
            </a:r>
            <a:r>
              <a:rPr lang="es-ES" b="0" i="0" dirty="0">
                <a:solidFill>
                  <a:srgbClr val="000000"/>
                </a:solidFill>
                <a:effectLst/>
                <a:latin typeface="Helvetica Neue" panose="02000503000000020004" pitchFamily="2" charset="0"/>
              </a:rPr>
              <a:t> time in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barrel</a:t>
            </a:r>
            <a:r>
              <a:rPr lang="es-ES" b="0" i="0" dirty="0">
                <a:solidFill>
                  <a:srgbClr val="000000"/>
                </a:solidFill>
                <a:effectLst/>
                <a:latin typeface="Helvetica Neue" panose="02000503000000020004" pitchFamily="2" charset="0"/>
              </a:rPr>
              <a:t>."</a:t>
            </a:r>
            <a:br>
              <a:rPr lang="es-ES" b="0" i="0" dirty="0">
                <a:solidFill>
                  <a:srgbClr val="000000"/>
                </a:solidFill>
                <a:effectLst/>
                <a:latin typeface="Helvetica Neue" panose="02000503000000020004" pitchFamily="2" charset="0"/>
              </a:rPr>
            </a:br>
            <a:endParaRPr lang="es-ES" b="0" i="0" dirty="0">
              <a:solidFill>
                <a:srgbClr val="000000"/>
              </a:solidFill>
              <a:effectLst/>
              <a:latin typeface="Helvetica Neue" panose="02000503000000020004" pitchFamily="2" charset="0"/>
            </a:endParaRPr>
          </a:p>
          <a:p>
            <a:pPr algn="l"/>
            <a:r>
              <a:rPr lang="es-ES" b="0" i="0" dirty="0">
                <a:solidFill>
                  <a:srgbClr val="000000"/>
                </a:solidFill>
                <a:effectLst/>
                <a:latin typeface="Helvetica Neue" panose="02000503000000020004" pitchFamily="2" charset="0"/>
              </a:rPr>
              <a:t>Bueno </a:t>
            </a:r>
            <a:r>
              <a:rPr lang="es-ES" b="0" i="0" dirty="0" err="1">
                <a:solidFill>
                  <a:srgbClr val="000000"/>
                </a:solidFill>
                <a:effectLst/>
                <a:latin typeface="Helvetica Neue" panose="02000503000000020004" pitchFamily="2" charset="0"/>
              </a:rPr>
              <a:t>believes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Atlantic </a:t>
            </a:r>
            <a:r>
              <a:rPr lang="es-ES" b="0" i="0" dirty="0" err="1">
                <a:solidFill>
                  <a:srgbClr val="000000"/>
                </a:solidFill>
                <a:effectLst/>
                <a:latin typeface="Helvetica Neue" panose="02000503000000020004" pitchFamily="2" charset="0"/>
              </a:rPr>
              <a:t>reds</a:t>
            </a:r>
            <a:r>
              <a:rPr lang="es-ES" b="0" i="0" dirty="0">
                <a:solidFill>
                  <a:srgbClr val="000000"/>
                </a:solidFill>
                <a:effectLst/>
                <a:latin typeface="Helvetica Neue" panose="02000503000000020004" pitchFamily="2" charset="0"/>
              </a:rPr>
              <a:t> are </a:t>
            </a:r>
            <a:r>
              <a:rPr lang="es-ES" b="0" i="0" dirty="0" err="1">
                <a:solidFill>
                  <a:srgbClr val="000000"/>
                </a:solidFill>
                <a:effectLst/>
                <a:latin typeface="Helvetica Neue" panose="02000503000000020004" pitchFamily="2" charset="0"/>
              </a:rPr>
              <a:t>wines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with</a:t>
            </a:r>
            <a:r>
              <a:rPr lang="es-ES" b="0" i="0" dirty="0">
                <a:solidFill>
                  <a:srgbClr val="000000"/>
                </a:solidFill>
                <a:effectLst/>
                <a:latin typeface="Helvetica Neue" panose="02000503000000020004" pitchFamily="2" charset="0"/>
              </a:rPr>
              <a:t> a </a:t>
            </a:r>
            <a:r>
              <a:rPr lang="es-ES" b="0" i="0" dirty="0" err="1">
                <a:solidFill>
                  <a:srgbClr val="000000"/>
                </a:solidFill>
                <a:effectLst/>
                <a:latin typeface="Helvetica Neue" panose="02000503000000020004" pitchFamily="2" charset="0"/>
              </a:rPr>
              <a:t>very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important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quality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They're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not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tiring</a:t>
            </a:r>
            <a:r>
              <a:rPr lang="es-ES" b="0" i="0" dirty="0">
                <a:solidFill>
                  <a:srgbClr val="000000"/>
                </a:solidFill>
                <a:effectLst/>
                <a:latin typeface="Helvetica Neue" panose="02000503000000020004" pitchFamily="2" charset="0"/>
              </a:rPr>
              <a:t>," as </a:t>
            </a:r>
            <a:r>
              <a:rPr lang="es-ES" b="0" i="0" dirty="0" err="1">
                <a:solidFill>
                  <a:srgbClr val="000000"/>
                </a:solidFill>
                <a:effectLst/>
                <a:latin typeface="Helvetica Neue" panose="02000503000000020004" pitchFamily="2" charset="0"/>
              </a:rPr>
              <a:t>they</a:t>
            </a:r>
            <a:r>
              <a:rPr lang="es-ES" b="0" i="0" dirty="0">
                <a:solidFill>
                  <a:srgbClr val="000000"/>
                </a:solidFill>
                <a:effectLst/>
                <a:latin typeface="Helvetica Neue" panose="02000503000000020004" pitchFamily="2" charset="0"/>
              </a:rPr>
              <a:t> are "</a:t>
            </a:r>
            <a:r>
              <a:rPr lang="es-ES" b="0" i="0" dirty="0" err="1">
                <a:solidFill>
                  <a:srgbClr val="000000"/>
                </a:solidFill>
                <a:effectLst/>
                <a:latin typeface="Helvetica Neue" panose="02000503000000020004" pitchFamily="2" charset="0"/>
              </a:rPr>
              <a:t>very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balanced</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aromatic</a:t>
            </a:r>
            <a:r>
              <a:rPr lang="es-ES" b="0" i="0" dirty="0">
                <a:solidFill>
                  <a:srgbClr val="000000"/>
                </a:solidFill>
                <a:effectLst/>
                <a:latin typeface="Helvetica Neue" panose="02000503000000020004" pitchFamily="2" charset="0"/>
              </a:rPr>
              <a:t>, and </a:t>
            </a:r>
            <a:r>
              <a:rPr lang="es-ES" b="0" i="0" dirty="0" err="1">
                <a:solidFill>
                  <a:srgbClr val="000000"/>
                </a:solidFill>
                <a:effectLst/>
                <a:latin typeface="Helvetica Neue" panose="02000503000000020004" pitchFamily="2" charset="0"/>
              </a:rPr>
              <a:t>without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too</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much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structure</a:t>
            </a:r>
            <a:r>
              <a:rPr lang="es-ES" b="0" i="0" dirty="0">
                <a:solidFill>
                  <a:srgbClr val="000000"/>
                </a:solidFill>
                <a:effectLst/>
                <a:latin typeface="Helvetica Neue" panose="02000503000000020004" pitchFamily="2" charset="0"/>
              </a:rPr>
              <a:t>. I </a:t>
            </a:r>
            <a:r>
              <a:rPr lang="es-ES" b="0" i="0" dirty="0" err="1">
                <a:solidFill>
                  <a:srgbClr val="000000"/>
                </a:solidFill>
                <a:effectLst/>
                <a:latin typeface="Helvetica Neue" panose="02000503000000020004" pitchFamily="2" charset="0"/>
              </a:rPr>
              <a:t>believe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consumer</a:t>
            </a:r>
            <a:r>
              <a:rPr lang="es-ES" b="0" i="0" dirty="0">
                <a:solidFill>
                  <a:srgbClr val="000000"/>
                </a:solidFill>
                <a:effectLst/>
                <a:latin typeface="Helvetica Neue" panose="02000503000000020004" pitchFamily="2" charset="0"/>
              </a:rPr>
              <a:t> looks </a:t>
            </a:r>
            <a:r>
              <a:rPr lang="es-ES" b="0" i="0" dirty="0" err="1">
                <a:solidFill>
                  <a:srgbClr val="000000"/>
                </a:solidFill>
                <a:effectLst/>
                <a:latin typeface="Helvetica Neue" panose="02000503000000020004" pitchFamily="2" charset="0"/>
              </a:rPr>
              <a:t>for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them</a:t>
            </a:r>
            <a:r>
              <a:rPr lang="es-ES" b="0" i="0" dirty="0">
                <a:solidFill>
                  <a:srgbClr val="000000"/>
                </a:solidFill>
                <a:effectLst/>
                <a:latin typeface="Helvetica Neue" panose="02000503000000020004" pitchFamily="2" charset="0"/>
              </a:rPr>
              <a:t> as </a:t>
            </a:r>
            <a:r>
              <a:rPr lang="es-ES" b="0" i="0" dirty="0" err="1">
                <a:solidFill>
                  <a:srgbClr val="000000"/>
                </a:solidFill>
                <a:effectLst/>
                <a:latin typeface="Helvetica Neue" panose="02000503000000020004" pitchFamily="2" charset="0"/>
              </a:rPr>
              <a:t>an</a:t>
            </a:r>
            <a:r>
              <a:rPr lang="es-ES" b="0" i="0" dirty="0">
                <a:solidFill>
                  <a:srgbClr val="000000"/>
                </a:solidFill>
                <a:effectLst/>
                <a:latin typeface="Helvetica Neue" panose="02000503000000020004" pitchFamily="2" charset="0"/>
              </a:rPr>
              <a:t> alternative </a:t>
            </a:r>
            <a:r>
              <a:rPr lang="es-ES" b="0" i="0" dirty="0" err="1">
                <a:solidFill>
                  <a:srgbClr val="000000"/>
                </a:solidFill>
                <a:effectLst/>
                <a:latin typeface="Helvetica Neue" panose="02000503000000020004" pitchFamily="2" charset="0"/>
              </a:rPr>
              <a:t>to</a:t>
            </a:r>
            <a:r>
              <a:rPr lang="es-ES" b="0" i="0" dirty="0">
                <a:solidFill>
                  <a:srgbClr val="000000"/>
                </a:solidFill>
                <a:effectLst/>
                <a:latin typeface="Helvetica Neue" panose="02000503000000020004" pitchFamily="2" charset="0"/>
              </a:rPr>
              <a:t> more </a:t>
            </a:r>
            <a:r>
              <a:rPr lang="es-ES" b="0" i="0" dirty="0" err="1">
                <a:solidFill>
                  <a:srgbClr val="000000"/>
                </a:solidFill>
                <a:effectLst/>
                <a:latin typeface="Helvetica Neue" panose="02000503000000020004" pitchFamily="2" charset="0"/>
              </a:rPr>
              <a:t>powerful</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wines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which</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overpower</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you</a:t>
            </a:r>
            <a:r>
              <a:rPr lang="es-ES" b="0" i="0" dirty="0">
                <a:solidFill>
                  <a:srgbClr val="000000"/>
                </a:solidFill>
                <a:effectLst/>
                <a:latin typeface="Helvetica Neue" panose="02000503000000020004" pitchFamily="2" charset="0"/>
              </a:rPr>
              <a:t> more </a:t>
            </a:r>
            <a:r>
              <a:rPr lang="es-ES" b="0" i="0" dirty="0" err="1">
                <a:solidFill>
                  <a:srgbClr val="000000"/>
                </a:solidFill>
                <a:effectLst/>
                <a:latin typeface="Helvetica Neue" panose="02000503000000020004" pitchFamily="2" charset="0"/>
              </a:rPr>
              <a:t>on</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nose</a:t>
            </a:r>
            <a:r>
              <a:rPr lang="es-ES" b="0" i="0" dirty="0">
                <a:solidFill>
                  <a:srgbClr val="000000"/>
                </a:solidFill>
                <a:effectLst/>
                <a:latin typeface="Helvetica Neue" panose="02000503000000020004" pitchFamily="2" charset="0"/>
              </a:rPr>
              <a:t> and </a:t>
            </a:r>
            <a:r>
              <a:rPr lang="es-ES" b="0" i="0" dirty="0" err="1">
                <a:solidFill>
                  <a:srgbClr val="000000"/>
                </a:solidFill>
                <a:effectLst/>
                <a:latin typeface="Helvetica Neue" panose="02000503000000020004" pitchFamily="2" charset="0"/>
              </a:rPr>
              <a:t>palate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However</a:t>
            </a:r>
            <a:r>
              <a:rPr lang="es-ES" b="0" i="0" dirty="0">
                <a:solidFill>
                  <a:srgbClr val="000000"/>
                </a:solidFill>
                <a:effectLst/>
                <a:latin typeface="Helvetica Neue" panose="02000503000000020004" pitchFamily="2" charset="0"/>
              </a:rPr>
              <a:t>, he </a:t>
            </a:r>
            <a:r>
              <a:rPr lang="es-ES" b="0" i="0" dirty="0" err="1">
                <a:solidFill>
                  <a:srgbClr val="000000"/>
                </a:solidFill>
                <a:effectLst/>
                <a:latin typeface="Helvetica Neue" panose="02000503000000020004" pitchFamily="2" charset="0"/>
              </a:rPr>
              <a:t>warns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climate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change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tends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to</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modify</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characteristics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of</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these</a:t>
            </a:r>
            <a:r>
              <a:rPr lang="es-ES" b="0" i="0" dirty="0">
                <a:solidFill>
                  <a:srgbClr val="000000"/>
                </a:solidFill>
                <a:effectLst/>
                <a:latin typeface="Helvetica Neue" panose="02000503000000020004" pitchFamily="2" charset="0"/>
              </a:rPr>
              <a:t> Atlantic </a:t>
            </a:r>
            <a:r>
              <a:rPr lang="es-ES" b="0" i="0" dirty="0" err="1">
                <a:solidFill>
                  <a:srgbClr val="000000"/>
                </a:solidFill>
                <a:effectLst/>
                <a:latin typeface="Helvetica Neue" panose="02000503000000020004" pitchFamily="2" charset="0"/>
              </a:rPr>
              <a:t>wines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causing</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them</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to</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have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less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acidity</a:t>
            </a:r>
            <a:r>
              <a:rPr lang="es-ES" b="0" i="0" dirty="0">
                <a:solidFill>
                  <a:srgbClr val="000000"/>
                </a:solidFill>
                <a:effectLst/>
                <a:latin typeface="Helvetica Neue" panose="02000503000000020004" pitchFamily="2" charset="0"/>
              </a:rPr>
              <a:t>" as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grapes </a:t>
            </a:r>
            <a:r>
              <a:rPr lang="es-ES" b="0" i="0" dirty="0" err="1">
                <a:solidFill>
                  <a:srgbClr val="000000"/>
                </a:solidFill>
                <a:effectLst/>
                <a:latin typeface="Helvetica Neue" panose="02000503000000020004" pitchFamily="2" charset="0"/>
              </a:rPr>
              <a:t>become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riper</a:t>
            </a:r>
            <a:r>
              <a:rPr lang="es-ES" b="0" i="0" dirty="0">
                <a:solidFill>
                  <a:srgbClr val="000000"/>
                </a:solidFill>
                <a:effectLst/>
                <a:latin typeface="Helvetica Neue" panose="02000503000000020004" pitchFamily="2" charset="0"/>
              </a:rPr>
              <a:t>." In short, </a:t>
            </a:r>
            <a:r>
              <a:rPr lang="es-ES" b="0" i="0" dirty="0" err="1">
                <a:solidFill>
                  <a:srgbClr val="000000"/>
                </a:solidFill>
                <a:effectLst/>
                <a:latin typeface="Helvetica Neue" panose="02000503000000020004" pitchFamily="2" charset="0"/>
              </a:rPr>
              <a:t>the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prediction</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is</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that</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they'll</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become</a:t>
            </a:r>
            <a:r>
              <a:rPr lang="es-ES" b="0" i="0" dirty="0">
                <a:solidFill>
                  <a:srgbClr val="000000"/>
                </a:solidFill>
                <a:effectLst/>
                <a:latin typeface="Helvetica Neue" panose="02000503000000020004" pitchFamily="2" charset="0"/>
              </a:rPr>
              <a:t> "a </a:t>
            </a:r>
            <a:r>
              <a:rPr lang="es-ES" b="0" i="0" dirty="0" err="1">
                <a:solidFill>
                  <a:srgbClr val="000000"/>
                </a:solidFill>
                <a:effectLst/>
                <a:latin typeface="Helvetica Neue" panose="02000503000000020004" pitchFamily="2" charset="0"/>
              </a:rPr>
              <a:t>little</a:t>
            </a:r>
            <a:r>
              <a:rPr lang="es-ES" b="0" i="0" dirty="0">
                <a:solidFill>
                  <a:srgbClr val="000000"/>
                </a:solidFill>
                <a:effectLst/>
                <a:latin typeface="Helvetica Neue" panose="02000503000000020004" pitchFamily="2" charset="0"/>
              </a:rPr>
              <a:t> </a:t>
            </a:r>
            <a:r>
              <a:rPr lang="es-ES" b="0" i="0" dirty="0" err="1">
                <a:solidFill>
                  <a:srgbClr val="000000"/>
                </a:solidFill>
                <a:effectLst/>
                <a:latin typeface="Helvetica Neue" panose="02000503000000020004" pitchFamily="2" charset="0"/>
              </a:rPr>
              <a:t>less</a:t>
            </a:r>
            <a:r>
              <a:rPr lang="es-ES" b="0" i="0" dirty="0">
                <a:solidFill>
                  <a:srgbClr val="000000"/>
                </a:solidFill>
                <a:effectLst/>
                <a:latin typeface="Helvetica Neue" panose="02000503000000020004" pitchFamily="2" charset="0"/>
              </a:rPr>
              <a:t> Atlantic and more continental."</a:t>
            </a:r>
          </a:p>
        </p:txBody>
      </p:sp>
    </p:spTree>
    <p:extLst>
      <p:ext uri="{BB962C8B-B14F-4D97-AF65-F5344CB8AC3E}">
        <p14:creationId xmlns:p14="http://schemas.microsoft.com/office/powerpoint/2010/main" val="1557462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8DD01BE8-71BD-DD34-5DDE-1C1DD45CD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551" y="3256547"/>
            <a:ext cx="5405514" cy="360145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5A82C76-D1E4-A213-1387-CCB41537BFB2}"/>
              </a:ext>
            </a:extLst>
          </p:cNvPr>
          <p:cNvSpPr txBox="1"/>
          <p:nvPr/>
        </p:nvSpPr>
        <p:spPr>
          <a:xfrm>
            <a:off x="6021308" y="473060"/>
            <a:ext cx="6096000" cy="369332"/>
          </a:xfrm>
          <a:prstGeom prst="rect">
            <a:avLst/>
          </a:prstGeom>
          <a:noFill/>
        </p:spPr>
        <p:txBody>
          <a:bodyPr wrap="square">
            <a:spAutoFit/>
          </a:bodyPr>
          <a:lstStyle/>
          <a:p>
            <a:pPr algn="l" fontAlgn="base"/>
            <a:r>
              <a:rPr lang="es-ES" b="1" dirty="0">
                <a:solidFill>
                  <a:srgbClr val="000000"/>
                </a:solidFill>
                <a:effectLst/>
                <a:latin typeface="arial" panose="020B0604020202020204" pitchFamily="34" charset="0"/>
              </a:rPr>
              <a:t>MARÍA ANDREA 2021 de la Bodega EDUARDO PEÑA</a:t>
            </a:r>
          </a:p>
        </p:txBody>
      </p:sp>
      <p:pic>
        <p:nvPicPr>
          <p:cNvPr id="35844" name="Picture 4">
            <a:extLst>
              <a:ext uri="{FF2B5EF4-FFF2-40B4-BE49-F238E27FC236}">
                <a16:creationId xmlns:a16="http://schemas.microsoft.com/office/drawing/2014/main" id="{96709F8F-4CBF-3A7E-A021-ED27251E8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75" y="206587"/>
            <a:ext cx="1588168" cy="158816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4802481-99A5-A264-45E4-F81FA381C5A3}"/>
              </a:ext>
            </a:extLst>
          </p:cNvPr>
          <p:cNvSpPr txBox="1"/>
          <p:nvPr/>
        </p:nvSpPr>
        <p:spPr>
          <a:xfrm>
            <a:off x="-1692441" y="1527555"/>
            <a:ext cx="6096000" cy="923330"/>
          </a:xfrm>
          <a:prstGeom prst="rect">
            <a:avLst/>
          </a:prstGeom>
          <a:noFill/>
        </p:spPr>
        <p:txBody>
          <a:bodyPr wrap="square">
            <a:spAutoFit/>
          </a:bodyPr>
          <a:lstStyle/>
          <a:p>
            <a:pPr algn="ctr" fontAlgn="base"/>
            <a:r>
              <a:rPr lang="es-ES" b="1" i="0" dirty="0">
                <a:solidFill>
                  <a:srgbClr val="000000"/>
                </a:solidFill>
                <a:effectLst/>
                <a:latin typeface="arial" panose="020B0604020202020204" pitchFamily="34" charset="0"/>
              </a:rPr>
              <a:t>R E V I S T A</a:t>
            </a:r>
            <a:endParaRPr lang="es-ES" b="1" i="0" dirty="0">
              <a:solidFill>
                <a:srgbClr val="000000"/>
              </a:solidFill>
              <a:effectLst/>
            </a:endParaRPr>
          </a:p>
          <a:p>
            <a:br>
              <a:rPr lang="es-ES" dirty="0"/>
            </a:br>
            <a:endParaRPr lang="es-ES" dirty="0"/>
          </a:p>
        </p:txBody>
      </p:sp>
      <p:sp>
        <p:nvSpPr>
          <p:cNvPr id="9" name="CuadroTexto 8">
            <a:extLst>
              <a:ext uri="{FF2B5EF4-FFF2-40B4-BE49-F238E27FC236}">
                <a16:creationId xmlns:a16="http://schemas.microsoft.com/office/drawing/2014/main" id="{843E36EB-ADDB-80AB-73F7-51DFA94317D9}"/>
              </a:ext>
            </a:extLst>
          </p:cNvPr>
          <p:cNvSpPr txBox="1"/>
          <p:nvPr/>
        </p:nvSpPr>
        <p:spPr>
          <a:xfrm>
            <a:off x="-1459831" y="1794755"/>
            <a:ext cx="6096000" cy="523220"/>
          </a:xfrm>
          <a:prstGeom prst="rect">
            <a:avLst/>
          </a:prstGeom>
          <a:noFill/>
        </p:spPr>
        <p:txBody>
          <a:bodyPr wrap="square">
            <a:spAutoFit/>
          </a:bodyPr>
          <a:lstStyle/>
          <a:p>
            <a:pPr algn="ctr" fontAlgn="base"/>
            <a:r>
              <a:rPr lang="es-ES" sz="2800" b="1" i="0" dirty="0">
                <a:solidFill>
                  <a:srgbClr val="000000"/>
                </a:solidFill>
                <a:effectLst/>
              </a:rPr>
              <a:t>RESTAURADORES</a:t>
            </a:r>
          </a:p>
        </p:txBody>
      </p:sp>
      <p:sp>
        <p:nvSpPr>
          <p:cNvPr id="11" name="CuadroTexto 10">
            <a:extLst>
              <a:ext uri="{FF2B5EF4-FFF2-40B4-BE49-F238E27FC236}">
                <a16:creationId xmlns:a16="http://schemas.microsoft.com/office/drawing/2014/main" id="{8E0D449C-DE29-6C80-2F3D-394D91C63860}"/>
              </a:ext>
            </a:extLst>
          </p:cNvPr>
          <p:cNvSpPr txBox="1"/>
          <p:nvPr/>
        </p:nvSpPr>
        <p:spPr>
          <a:xfrm>
            <a:off x="3170818" y="1317555"/>
            <a:ext cx="9021182" cy="1938992"/>
          </a:xfrm>
          <a:prstGeom prst="rect">
            <a:avLst/>
          </a:prstGeom>
          <a:noFill/>
        </p:spPr>
        <p:txBody>
          <a:bodyPr wrap="square">
            <a:spAutoFit/>
          </a:bodyPr>
          <a:lstStyle/>
          <a:p>
            <a:pPr algn="l" fontAlgn="base"/>
            <a:r>
              <a:rPr lang="es-ES" sz="2000" b="1" dirty="0">
                <a:effectLst/>
                <a:latin typeface="inherit"/>
              </a:rPr>
              <a:t>ACIO DE OURO</a:t>
            </a:r>
            <a:r>
              <a:rPr lang="es-ES" sz="2000" dirty="0">
                <a:effectLst/>
                <a:latin typeface="inherit"/>
              </a:rPr>
              <a:t> al mejor blanco gallego de </a:t>
            </a:r>
            <a:r>
              <a:rPr lang="es-ES" sz="2000" b="1" dirty="0">
                <a:effectLst/>
                <a:latin typeface="inherit"/>
              </a:rPr>
              <a:t>COLLETEIROS</a:t>
            </a:r>
            <a:endParaRPr lang="es-ES" sz="2000" b="0" i="0" dirty="0">
              <a:solidFill>
                <a:srgbClr val="000000"/>
              </a:solidFill>
              <a:effectLst/>
              <a:latin typeface="arial" panose="020B0604020202020204" pitchFamily="34" charset="0"/>
            </a:endParaRPr>
          </a:p>
          <a:p>
            <a:pPr algn="l" rtl="0" fontAlgn="base"/>
            <a:r>
              <a:rPr lang="es-ES" sz="2000" b="0" i="0" dirty="0">
                <a:solidFill>
                  <a:srgbClr val="000000"/>
                </a:solidFill>
                <a:effectLst/>
                <a:latin typeface="arial" panose="020B0604020202020204" pitchFamily="34" charset="0"/>
              </a:rPr>
              <a:t>El reconocimiento explícito de la calidad de </a:t>
            </a:r>
            <a:r>
              <a:rPr lang="es-ES" sz="2000" b="1" i="1" dirty="0" err="1">
                <a:solidFill>
                  <a:srgbClr val="000000"/>
                </a:solidFill>
                <a:effectLst/>
                <a:latin typeface="inherit"/>
              </a:rPr>
              <a:t>Maria</a:t>
            </a:r>
            <a:r>
              <a:rPr lang="es-ES" sz="2000" b="1" i="1" dirty="0">
                <a:solidFill>
                  <a:srgbClr val="000000"/>
                </a:solidFill>
                <a:effectLst/>
                <a:latin typeface="inherit"/>
              </a:rPr>
              <a:t> Andrea</a:t>
            </a:r>
            <a:r>
              <a:rPr lang="es-ES" sz="2000" b="0" i="0" dirty="0">
                <a:solidFill>
                  <a:srgbClr val="000000"/>
                </a:solidFill>
                <a:effectLst/>
                <a:latin typeface="arial" panose="020B0604020202020204" pitchFamily="34" charset="0"/>
              </a:rPr>
              <a:t> (</a:t>
            </a:r>
            <a:r>
              <a:rPr lang="es-ES" sz="2000" b="0" i="1" dirty="0">
                <a:solidFill>
                  <a:srgbClr val="0C4ED9"/>
                </a:solidFill>
                <a:effectLst/>
                <a:latin typeface="inherit"/>
              </a:rPr>
              <a:t>D.O. Ribeiro</a:t>
            </a:r>
            <a:r>
              <a:rPr lang="es-ES" sz="2000" b="0" i="0" dirty="0">
                <a:solidFill>
                  <a:srgbClr val="000000"/>
                </a:solidFill>
                <a:effectLst/>
                <a:latin typeface="arial" panose="020B0604020202020204" pitchFamily="34" charset="0"/>
              </a:rPr>
              <a:t>) fue la consecución del </a:t>
            </a:r>
            <a:r>
              <a:rPr lang="es-ES" sz="2000" b="1" i="0" dirty="0" err="1">
                <a:solidFill>
                  <a:srgbClr val="000000"/>
                </a:solidFill>
                <a:effectLst/>
                <a:latin typeface="inherit"/>
              </a:rPr>
              <a:t>Acio</a:t>
            </a:r>
            <a:r>
              <a:rPr lang="es-ES" sz="2000" b="1" i="0" dirty="0">
                <a:solidFill>
                  <a:srgbClr val="000000"/>
                </a:solidFill>
                <a:effectLst/>
                <a:latin typeface="inherit"/>
              </a:rPr>
              <a:t> de Ouro Branco</a:t>
            </a:r>
            <a:r>
              <a:rPr lang="es-ES" sz="2000" b="0" i="0" dirty="0">
                <a:solidFill>
                  <a:srgbClr val="000000"/>
                </a:solidFill>
                <a:effectLst/>
                <a:latin typeface="arial" panose="020B0604020202020204" pitchFamily="34" charset="0"/>
              </a:rPr>
              <a:t> en la categoría “</a:t>
            </a:r>
            <a:r>
              <a:rPr lang="es-ES" sz="2000" b="1" i="0" dirty="0" err="1">
                <a:solidFill>
                  <a:srgbClr val="000000"/>
                </a:solidFill>
                <a:effectLst/>
                <a:latin typeface="inherit"/>
              </a:rPr>
              <a:t>Viños</a:t>
            </a:r>
            <a:r>
              <a:rPr lang="es-ES" sz="2000" b="1" i="0" dirty="0">
                <a:solidFill>
                  <a:srgbClr val="000000"/>
                </a:solidFill>
                <a:effectLst/>
                <a:latin typeface="inherit"/>
              </a:rPr>
              <a:t> de </a:t>
            </a:r>
            <a:r>
              <a:rPr lang="es-ES" sz="2000" b="1" i="0" dirty="0" err="1">
                <a:solidFill>
                  <a:srgbClr val="000000"/>
                </a:solidFill>
                <a:effectLst/>
                <a:latin typeface="inherit"/>
              </a:rPr>
              <a:t>Colleteiro</a:t>
            </a:r>
            <a:r>
              <a:rPr lang="es-ES" sz="2000" b="1" i="0" dirty="0">
                <a:solidFill>
                  <a:srgbClr val="000000"/>
                </a:solidFill>
                <a:effectLst/>
                <a:latin typeface="inherit"/>
              </a:rPr>
              <a:t> e de </a:t>
            </a:r>
            <a:r>
              <a:rPr lang="es-ES" sz="2000" b="1" i="0" dirty="0" err="1">
                <a:solidFill>
                  <a:srgbClr val="000000"/>
                </a:solidFill>
                <a:effectLst/>
                <a:latin typeface="inherit"/>
              </a:rPr>
              <a:t>pequenas</a:t>
            </a:r>
            <a:r>
              <a:rPr lang="es-ES" sz="2000" b="1" i="0" dirty="0">
                <a:solidFill>
                  <a:srgbClr val="000000"/>
                </a:solidFill>
                <a:effectLst/>
                <a:latin typeface="inherit"/>
              </a:rPr>
              <a:t> </a:t>
            </a:r>
            <a:r>
              <a:rPr lang="es-ES" sz="2000" b="1" i="0" dirty="0" err="1">
                <a:solidFill>
                  <a:srgbClr val="000000"/>
                </a:solidFill>
                <a:effectLst/>
                <a:latin typeface="inherit"/>
              </a:rPr>
              <a:t>adegas</a:t>
            </a:r>
            <a:r>
              <a:rPr lang="es-ES" sz="2000" b="0" i="0" dirty="0">
                <a:solidFill>
                  <a:srgbClr val="000000"/>
                </a:solidFill>
                <a:effectLst/>
                <a:latin typeface="arial" panose="020B0604020202020204" pitchFamily="34" charset="0"/>
              </a:rPr>
              <a:t>” en la </a:t>
            </a:r>
            <a:r>
              <a:rPr lang="es-ES" sz="2000" b="1" i="0" dirty="0">
                <a:solidFill>
                  <a:srgbClr val="000000"/>
                </a:solidFill>
                <a:effectLst/>
                <a:latin typeface="inherit"/>
              </a:rPr>
              <a:t>cata de vinos de Galicia</a:t>
            </a:r>
            <a:r>
              <a:rPr lang="es-ES" sz="2000" b="0" i="0" dirty="0">
                <a:solidFill>
                  <a:srgbClr val="000000"/>
                </a:solidFill>
                <a:effectLst/>
                <a:latin typeface="arial" panose="020B0604020202020204" pitchFamily="34" charset="0"/>
              </a:rPr>
              <a:t>. </a:t>
            </a:r>
            <a:r>
              <a:rPr lang="es-ES" sz="2000" b="1" i="0" dirty="0">
                <a:solidFill>
                  <a:srgbClr val="000000"/>
                </a:solidFill>
                <a:effectLst/>
                <a:latin typeface="inherit"/>
              </a:rPr>
              <a:t>Eduardo Peña</a:t>
            </a:r>
            <a:r>
              <a:rPr lang="es-ES" sz="2000" b="0" i="0" dirty="0">
                <a:solidFill>
                  <a:srgbClr val="000000"/>
                </a:solidFill>
                <a:effectLst/>
                <a:latin typeface="arial" panose="020B0604020202020204" pitchFamily="34" charset="0"/>
              </a:rPr>
              <a:t>, bodega referente de los vinos de Ribeiro, suma numerosos éxitos y reconocimientos, como la referida en este caso para su </a:t>
            </a:r>
            <a:r>
              <a:rPr lang="es-ES" sz="2000" b="1" i="1" dirty="0">
                <a:solidFill>
                  <a:srgbClr val="000000"/>
                </a:solidFill>
                <a:effectLst/>
                <a:latin typeface="inherit"/>
              </a:rPr>
              <a:t>María Andrea 2021</a:t>
            </a:r>
            <a:r>
              <a:rPr lang="es-ES" b="0" i="0" dirty="0">
                <a:solidFill>
                  <a:srgbClr val="000000"/>
                </a:solidFill>
                <a:effectLst/>
                <a:latin typeface="arial" panose="020B0604020202020204" pitchFamily="34" charset="0"/>
              </a:rPr>
              <a:t>.</a:t>
            </a:r>
          </a:p>
        </p:txBody>
      </p:sp>
      <p:pic>
        <p:nvPicPr>
          <p:cNvPr id="35849" name="Picture 9" descr="Bodega Eduardo Peña">
            <a:extLst>
              <a:ext uri="{FF2B5EF4-FFF2-40B4-BE49-F238E27FC236}">
                <a16:creationId xmlns:a16="http://schemas.microsoft.com/office/drawing/2014/main" id="{87DFDC40-9E06-0E1E-3F35-C2EC65A29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47" y="3771853"/>
            <a:ext cx="5327512" cy="209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69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30EBA6-8149-779C-4D47-D60E7185873A}"/>
              </a:ext>
            </a:extLst>
          </p:cNvPr>
          <p:cNvSpPr txBox="1"/>
          <p:nvPr/>
        </p:nvSpPr>
        <p:spPr>
          <a:xfrm>
            <a:off x="401053" y="2837672"/>
            <a:ext cx="6096000" cy="461665"/>
          </a:xfrm>
          <a:prstGeom prst="rect">
            <a:avLst/>
          </a:prstGeom>
          <a:noFill/>
        </p:spPr>
        <p:txBody>
          <a:bodyPr wrap="square">
            <a:spAutoFit/>
          </a:bodyPr>
          <a:lstStyle/>
          <a:p>
            <a:r>
              <a:rPr lang="es-ES" sz="2400" b="1" i="0" dirty="0">
                <a:solidFill>
                  <a:srgbClr val="1D2635"/>
                </a:solidFill>
                <a:effectLst/>
                <a:latin typeface="manuale-bold"/>
              </a:rPr>
              <a:t>MARÍA ANDREA 2021</a:t>
            </a:r>
            <a:endParaRPr lang="es-ES" sz="2400" dirty="0"/>
          </a:p>
        </p:txBody>
      </p:sp>
      <p:pic>
        <p:nvPicPr>
          <p:cNvPr id="36866" name="Picture 2">
            <a:extLst>
              <a:ext uri="{FF2B5EF4-FFF2-40B4-BE49-F238E27FC236}">
                <a16:creationId xmlns:a16="http://schemas.microsoft.com/office/drawing/2014/main" id="{65599926-25D9-721E-6CFE-F260C5CFA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0"/>
            <a:ext cx="3181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6442603-3985-A573-35D7-64BC790B0A0E}"/>
              </a:ext>
            </a:extLst>
          </p:cNvPr>
          <p:cNvSpPr txBox="1"/>
          <p:nvPr/>
        </p:nvSpPr>
        <p:spPr>
          <a:xfrm>
            <a:off x="401053" y="3301259"/>
            <a:ext cx="9127957" cy="3323987"/>
          </a:xfrm>
          <a:prstGeom prst="rect">
            <a:avLst/>
          </a:prstGeom>
          <a:noFill/>
        </p:spPr>
        <p:txBody>
          <a:bodyPr wrap="square">
            <a:spAutoFit/>
          </a:bodyPr>
          <a:lstStyle/>
          <a:p>
            <a:pPr algn="l"/>
            <a:r>
              <a:rPr lang="es-ES" sz="2400" b="0" i="0" dirty="0">
                <a:solidFill>
                  <a:srgbClr val="1D2635"/>
                </a:solidFill>
                <a:effectLst/>
                <a:latin typeface="manuale-regular"/>
              </a:rPr>
              <a:t>Este vino fue bautizado así en honor a la joven que defendió Orense de la invasión de los ingleses, al más puro estilo de Agustina de Aragón. Este Ribeiro se elabora mediante la maceración de las variedades </a:t>
            </a:r>
            <a:r>
              <a:rPr lang="es-ES" sz="2400" b="0" i="0" dirty="0" err="1">
                <a:solidFill>
                  <a:srgbClr val="1D2635"/>
                </a:solidFill>
                <a:effectLst/>
                <a:latin typeface="manuale-regular"/>
              </a:rPr>
              <a:t>Treixadura</a:t>
            </a:r>
            <a:r>
              <a:rPr lang="es-ES" sz="2400" b="0" i="0" dirty="0">
                <a:solidFill>
                  <a:srgbClr val="1D2635"/>
                </a:solidFill>
                <a:effectLst/>
                <a:latin typeface="manuale-regular"/>
              </a:rPr>
              <a:t>, </a:t>
            </a:r>
            <a:r>
              <a:rPr lang="es-ES" sz="2400" b="0" i="0" dirty="0" err="1">
                <a:solidFill>
                  <a:srgbClr val="1D2635"/>
                </a:solidFill>
                <a:effectLst/>
                <a:latin typeface="manuale-regular"/>
              </a:rPr>
              <a:t>Loureira</a:t>
            </a:r>
            <a:r>
              <a:rPr lang="es-ES" sz="2400" b="0" i="0" dirty="0">
                <a:solidFill>
                  <a:srgbClr val="1D2635"/>
                </a:solidFill>
                <a:effectLst/>
                <a:latin typeface="manuale-regular"/>
              </a:rPr>
              <a:t> y Albariño en la bodega Eduardo Peña, ubicada en el municipio orensano de </a:t>
            </a:r>
            <a:r>
              <a:rPr lang="es-ES" sz="2400" b="0" i="0" dirty="0" err="1">
                <a:solidFill>
                  <a:srgbClr val="1D2635"/>
                </a:solidFill>
                <a:effectLst/>
                <a:latin typeface="manuale-regular"/>
              </a:rPr>
              <a:t>Castrelo</a:t>
            </a:r>
            <a:r>
              <a:rPr lang="es-ES" sz="2400" b="0" i="0" dirty="0">
                <a:solidFill>
                  <a:srgbClr val="1D2635"/>
                </a:solidFill>
                <a:effectLst/>
                <a:latin typeface="manuale-regular"/>
              </a:rPr>
              <a:t> de Miño. En nariz, destaca por sus notas de limón, laurel, melón, membrillo y flores amarillas, mientras que en boca es fresco, sabroso y persistente. Armonizará de cine con mariscos, pescados, e incluso con aves. </a:t>
            </a:r>
          </a:p>
          <a:p>
            <a:pPr algn="l"/>
            <a:r>
              <a:rPr lang="es-ES" b="1" i="0" dirty="0">
                <a:solidFill>
                  <a:srgbClr val="1D2635"/>
                </a:solidFill>
                <a:effectLst/>
                <a:latin typeface="manuale-regular"/>
              </a:rPr>
              <a:t>P.V.P.: 12,00€</a:t>
            </a:r>
            <a:endParaRPr lang="es-ES" b="0" i="0" dirty="0">
              <a:solidFill>
                <a:srgbClr val="1D2635"/>
              </a:solidFill>
              <a:effectLst/>
              <a:latin typeface="manuale-regular"/>
            </a:endParaRPr>
          </a:p>
        </p:txBody>
      </p:sp>
      <p:pic>
        <p:nvPicPr>
          <p:cNvPr id="36868" name="Picture 4">
            <a:extLst>
              <a:ext uri="{FF2B5EF4-FFF2-40B4-BE49-F238E27FC236}">
                <a16:creationId xmlns:a16="http://schemas.microsoft.com/office/drawing/2014/main" id="{CF5A77B9-CEF1-1BC2-2DE7-FFAEEE06E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89" y="169557"/>
            <a:ext cx="3301332" cy="8767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744A364-721B-7123-B1C3-E68A7F0C5AE0}"/>
              </a:ext>
            </a:extLst>
          </p:cNvPr>
          <p:cNvSpPr txBox="1"/>
          <p:nvPr/>
        </p:nvSpPr>
        <p:spPr>
          <a:xfrm>
            <a:off x="224590" y="1403356"/>
            <a:ext cx="8293767" cy="1077218"/>
          </a:xfrm>
          <a:prstGeom prst="rect">
            <a:avLst/>
          </a:prstGeom>
          <a:noFill/>
        </p:spPr>
        <p:txBody>
          <a:bodyPr wrap="square">
            <a:spAutoFit/>
          </a:bodyPr>
          <a:lstStyle/>
          <a:p>
            <a:r>
              <a:rPr lang="es-ES" sz="3200" b="1" i="0" dirty="0">
                <a:solidFill>
                  <a:srgbClr val="1D2635"/>
                </a:solidFill>
                <a:effectLst/>
                <a:latin typeface="manuale-bold"/>
              </a:rPr>
              <a:t>13 vinos de primera para tus fiestas por menos de 15 euros</a:t>
            </a:r>
            <a:endParaRPr lang="es-ES" sz="3200" dirty="0"/>
          </a:p>
        </p:txBody>
      </p:sp>
    </p:spTree>
    <p:extLst>
      <p:ext uri="{BB962C8B-B14F-4D97-AF65-F5344CB8AC3E}">
        <p14:creationId xmlns:p14="http://schemas.microsoft.com/office/powerpoint/2010/main" val="92506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438C8F-C4F5-C513-969B-63BA1FBE4C0C}"/>
              </a:ext>
            </a:extLst>
          </p:cNvPr>
          <p:cNvSpPr txBox="1"/>
          <p:nvPr/>
        </p:nvSpPr>
        <p:spPr>
          <a:xfrm>
            <a:off x="1183341" y="1362635"/>
            <a:ext cx="10130118" cy="4723601"/>
          </a:xfrm>
          <a:blipFill>
            <a:blip r:embed="rId2"/>
            <a:tile tx="0" ty="0" sx="100000" sy="100000" flip="none" algn="tl"/>
          </a:blipFill>
          <a:ln w="19050">
            <a:solidFill>
              <a:schemeClr val="tx1"/>
            </a:solidFill>
          </a:ln>
        </p:spPr>
        <p:txBody>
          <a:bodyPr wrap="square" rtlCol="0">
            <a:spAutoFit/>
          </a:bodyPr>
          <a:lstStyle/>
          <a:p>
            <a:pPr>
              <a:lnSpc>
                <a:spcPct val="107000"/>
              </a:lnSpc>
              <a:spcAft>
                <a:spcPts val="800"/>
              </a:spcAft>
            </a:pPr>
            <a:r>
              <a:rPr lang="es-ES" sz="1800" b="1" i="1" dirty="0">
                <a:effectLst/>
                <a:latin typeface="APPLE CHANCERY" panose="03020702040506060504" pitchFamily="66" charset="-79"/>
                <a:ea typeface="Calibri" panose="020F0502020204030204" pitchFamily="34" charset="0"/>
                <a:cs typeface="APPLE CHANCERY" panose="03020702040506060504" pitchFamily="66" charset="-79"/>
              </a:rPr>
              <a:t>Álvaro Bueno</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 enólogo de la bodega </a:t>
            </a:r>
            <a:r>
              <a:rPr lang="es-ES" sz="1800" b="1" i="1" dirty="0">
                <a:effectLst/>
                <a:latin typeface="APPLE CHANCERY" panose="03020702040506060504" pitchFamily="66" charset="-79"/>
                <a:ea typeface="Calibri" panose="020F0502020204030204" pitchFamily="34" charset="0"/>
                <a:cs typeface="APPLE CHANCERY" panose="03020702040506060504" pitchFamily="66" charset="-79"/>
              </a:rPr>
              <a:t>Eduardo Peña, </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en la D.O. Ribeiro, opina lo mismo. Aunque la bodega está a una hora del Atlántico, sus vinos están claramente influenciados por él. "Nuestro tinto Sara Peña tiene claramente esa influencia, y eso lo convierte en un vino suave, elegante y fresco". Sara Peña, elaborado con uvas </a:t>
            </a:r>
            <a:r>
              <a:rPr lang="es-ES" sz="1800" dirty="0" err="1">
                <a:effectLst/>
                <a:latin typeface="Apple Chancery" panose="03020702040506060504" pitchFamily="66" charset="-79"/>
                <a:ea typeface="Calibri" panose="020F0502020204030204" pitchFamily="34" charset="0"/>
                <a:cs typeface="Apple Chancery" panose="03020702040506060504" pitchFamily="66" charset="-79"/>
              </a:rPr>
              <a:t>Sousón</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 </a:t>
            </a:r>
            <a:r>
              <a:rPr lang="es-ES" sz="1800" dirty="0" err="1">
                <a:effectLst/>
                <a:latin typeface="Apple Chancery" panose="03020702040506060504" pitchFamily="66" charset="-79"/>
                <a:ea typeface="Calibri" panose="020F0502020204030204" pitchFamily="34" charset="0"/>
                <a:cs typeface="Apple Chancery" panose="03020702040506060504" pitchFamily="66" charset="-79"/>
              </a:rPr>
              <a:t>Caíño</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 y </a:t>
            </a:r>
            <a:r>
              <a:rPr lang="es-ES" sz="1800" dirty="0" err="1">
                <a:effectLst/>
                <a:latin typeface="Apple Chancery" panose="03020702040506060504" pitchFamily="66" charset="-79"/>
                <a:ea typeface="Calibri" panose="020F0502020204030204" pitchFamily="34" charset="0"/>
                <a:cs typeface="Apple Chancery" panose="03020702040506060504" pitchFamily="66" charset="-79"/>
              </a:rPr>
              <a:t>Brancellao</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 es un claro ejemplo de otra característica de los vinos atlánticos: la ausencia de madera. Este tinto llega al mercado tras un viaje "muy suave" por barricas de roble francés de grano fino ligeramente tostadas. "En Galicia, nuestras uvas tienen un bajo contenido en </a:t>
            </a:r>
            <a:r>
              <a:rPr lang="es-ES" sz="1800" dirty="0" err="1">
                <a:effectLst/>
                <a:latin typeface="Apple Chancery" panose="03020702040506060504" pitchFamily="66" charset="-79"/>
                <a:ea typeface="Calibri" panose="020F0502020204030204" pitchFamily="34" charset="0"/>
                <a:cs typeface="Apple Chancery" panose="03020702040506060504" pitchFamily="66" charset="-79"/>
              </a:rPr>
              <a:t>antocianos</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 y también son bajas en taninos, por lo que la barrica puede sobrepasar al vino. Por eso, pasan menos tiempo en la barrica".</a:t>
            </a:r>
          </a:p>
          <a:p>
            <a:pPr>
              <a:lnSpc>
                <a:spcPct val="107000"/>
              </a:lnSpc>
              <a:spcAft>
                <a:spcPts val="800"/>
              </a:spcAft>
            </a:pPr>
            <a:r>
              <a:rPr lang="es-ES" sz="1800" b="1" i="1" dirty="0">
                <a:effectLst/>
                <a:latin typeface="APPLE CHANCERY" panose="03020702040506060504" pitchFamily="66" charset="-79"/>
                <a:ea typeface="Calibri" panose="020F0502020204030204" pitchFamily="34" charset="0"/>
                <a:cs typeface="APPLE CHANCERY" panose="03020702040506060504" pitchFamily="66" charset="-79"/>
              </a:rPr>
              <a:t>Bueno</a:t>
            </a:r>
            <a:r>
              <a:rPr lang="es-ES" sz="1800" dirty="0">
                <a:effectLst/>
                <a:latin typeface="Apple Chancery" panose="03020702040506060504" pitchFamily="66" charset="-79"/>
                <a:ea typeface="Calibri" panose="020F0502020204030204" pitchFamily="34" charset="0"/>
                <a:cs typeface="Apple Chancery" panose="03020702040506060504" pitchFamily="66" charset="-79"/>
              </a:rPr>
              <a:t> cree que los tintos atlánticos son vinos con una cualidad muy importante: "No cansan", ya que son "muy equilibrados, aromáticos y sin demasiada estructura. Creo que el consumidor los busca como alternativa a los vinos más potentes, que te sobrepasan más en nariz y paladar". Sin embargo, advierte que el cambio climático tiende a modificar las características de estos vinos atlánticos, haciendo que tengan "menos acidez" al estar las uvas "más maduras". En resumen, la predicción es que se volverán "un poco menos atlánticos y más continentales. </a:t>
            </a:r>
          </a:p>
          <a:p>
            <a:endParaRPr lang="es-ES" dirty="0">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322919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CBB8D8-A9D2-9D09-2B0A-92D1216DB9EA}"/>
              </a:ext>
            </a:extLst>
          </p:cNvPr>
          <p:cNvPicPr>
            <a:picLocks noChangeAspect="1"/>
          </p:cNvPicPr>
          <p:nvPr/>
        </p:nvPicPr>
        <p:blipFill>
          <a:blip r:embed="rId2"/>
          <a:stretch>
            <a:fillRect/>
          </a:stretch>
        </p:blipFill>
        <p:spPr>
          <a:xfrm rot="19092316">
            <a:off x="-462454" y="2390700"/>
            <a:ext cx="7772400" cy="1566530"/>
          </a:xfrm>
          <a:prstGeom prst="rect">
            <a:avLst/>
          </a:prstGeom>
          <a:ln>
            <a:solidFill>
              <a:schemeClr val="tx1"/>
            </a:solidFill>
          </a:ln>
        </p:spPr>
      </p:pic>
      <p:pic>
        <p:nvPicPr>
          <p:cNvPr id="3" name="Imagen 2">
            <a:extLst>
              <a:ext uri="{FF2B5EF4-FFF2-40B4-BE49-F238E27FC236}">
                <a16:creationId xmlns:a16="http://schemas.microsoft.com/office/drawing/2014/main" id="{ED3DD8FD-15ED-C30D-7616-F823956575F1}"/>
              </a:ext>
            </a:extLst>
          </p:cNvPr>
          <p:cNvPicPr>
            <a:picLocks noChangeAspect="1"/>
          </p:cNvPicPr>
          <p:nvPr/>
        </p:nvPicPr>
        <p:blipFill>
          <a:blip r:embed="rId3"/>
          <a:stretch>
            <a:fillRect/>
          </a:stretch>
        </p:blipFill>
        <p:spPr>
          <a:xfrm>
            <a:off x="7154562" y="644786"/>
            <a:ext cx="1790700" cy="6088380"/>
          </a:xfrm>
          <a:prstGeom prst="rect">
            <a:avLst/>
          </a:prstGeom>
          <a:ln>
            <a:solidFill>
              <a:schemeClr val="tx1"/>
            </a:solidFill>
          </a:ln>
        </p:spPr>
      </p:pic>
      <p:pic>
        <p:nvPicPr>
          <p:cNvPr id="5" name="Imagen 4">
            <a:extLst>
              <a:ext uri="{FF2B5EF4-FFF2-40B4-BE49-F238E27FC236}">
                <a16:creationId xmlns:a16="http://schemas.microsoft.com/office/drawing/2014/main" id="{AFEE3DD9-73A2-1166-3333-DB6F1C462815}"/>
              </a:ext>
            </a:extLst>
          </p:cNvPr>
          <p:cNvPicPr>
            <a:picLocks noChangeAspect="1"/>
          </p:cNvPicPr>
          <p:nvPr/>
        </p:nvPicPr>
        <p:blipFill>
          <a:blip r:embed="rId4"/>
          <a:stretch>
            <a:fillRect/>
          </a:stretch>
        </p:blipFill>
        <p:spPr>
          <a:xfrm>
            <a:off x="9241308" y="644786"/>
            <a:ext cx="1886729" cy="6088380"/>
          </a:xfrm>
          <a:prstGeom prst="rect">
            <a:avLst/>
          </a:prstGeom>
          <a:ln>
            <a:solidFill>
              <a:schemeClr val="tx1"/>
            </a:solidFill>
          </a:ln>
        </p:spPr>
      </p:pic>
    </p:spTree>
    <p:extLst>
      <p:ext uri="{BB962C8B-B14F-4D97-AF65-F5344CB8AC3E}">
        <p14:creationId xmlns:p14="http://schemas.microsoft.com/office/powerpoint/2010/main" val="7984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4B938DC-D718-4771-5EEB-91AB8C9F7AE9}"/>
              </a:ext>
            </a:extLst>
          </p:cNvPr>
          <p:cNvSpPr txBox="1"/>
          <p:nvPr/>
        </p:nvSpPr>
        <p:spPr>
          <a:xfrm>
            <a:off x="160421" y="275726"/>
            <a:ext cx="6914147" cy="830997"/>
          </a:xfrm>
          <a:prstGeom prst="rect">
            <a:avLst/>
          </a:prstGeom>
          <a:solidFill>
            <a:schemeClr val="bg2"/>
          </a:solidFill>
        </p:spPr>
        <p:txBody>
          <a:bodyPr wrap="square">
            <a:spAutoFit/>
          </a:bodyPr>
          <a:lstStyle/>
          <a:p>
            <a:pPr algn="l"/>
            <a:r>
              <a:rPr lang="es-ES" sz="2400" b="0" i="0" dirty="0">
                <a:solidFill>
                  <a:srgbClr val="000000"/>
                </a:solidFill>
                <a:effectLst/>
                <a:latin typeface="IBM Plex Serif" panose="02060503050406000203" pitchFamily="18" charset="77"/>
              </a:rPr>
              <a:t>Verano blanco</a:t>
            </a:r>
          </a:p>
          <a:p>
            <a:pPr algn="l"/>
            <a:r>
              <a:rPr lang="es-ES" sz="2400" b="0" i="0" dirty="0">
                <a:solidFill>
                  <a:srgbClr val="000000"/>
                </a:solidFill>
                <a:effectLst/>
                <a:latin typeface="Public Sans"/>
              </a:rPr>
              <a:t>El vino de Eduardo Peña es pura expresión de Ribeiro</a:t>
            </a:r>
          </a:p>
        </p:txBody>
      </p:sp>
      <p:pic>
        <p:nvPicPr>
          <p:cNvPr id="25602" name="Picture 2" descr="Vino Eduardo Peña">
            <a:extLst>
              <a:ext uri="{FF2B5EF4-FFF2-40B4-BE49-F238E27FC236}">
                <a16:creationId xmlns:a16="http://schemas.microsoft.com/office/drawing/2014/main" id="{FD7E735B-0179-C815-1906-FACF9420E3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959" b="16608"/>
          <a:stretch/>
        </p:blipFill>
        <p:spPr bwMode="auto">
          <a:xfrm>
            <a:off x="6096000" y="1491916"/>
            <a:ext cx="6094413" cy="228719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F83194C9-9CE4-B3EB-4AE0-FDED95C85025}"/>
              </a:ext>
            </a:extLst>
          </p:cNvPr>
          <p:cNvSpPr txBox="1"/>
          <p:nvPr/>
        </p:nvSpPr>
        <p:spPr>
          <a:xfrm>
            <a:off x="160421" y="1491916"/>
            <a:ext cx="6096000" cy="2862322"/>
          </a:xfrm>
          <a:prstGeom prst="rect">
            <a:avLst/>
          </a:prstGeom>
          <a:noFill/>
        </p:spPr>
        <p:txBody>
          <a:bodyPr wrap="square">
            <a:spAutoFit/>
          </a:bodyPr>
          <a:lstStyle/>
          <a:p>
            <a:pPr algn="l"/>
            <a:r>
              <a:rPr lang="es-ES" b="0" i="0" dirty="0">
                <a:solidFill>
                  <a:srgbClr val="000000"/>
                </a:solidFill>
                <a:effectLst/>
                <a:latin typeface="IBM Plex Serif" panose="02060503050406000203" pitchFamily="18" charset="77"/>
              </a:rPr>
              <a:t>Aprietan los calores, se liberan los corsés seguramente de la inteligencia, y alguno que otro se abraza al vino blanco para buscar alguna alegría de futuro. Uno que ya va siendo infalible de varias añadas es Eduardo Peña. Pura expresión de Ribeiro, esta bodega cuyo titular aúna los conocimientos del mundo musical con la pasión </a:t>
            </a:r>
            <a:r>
              <a:rPr lang="es-ES" b="0" i="0" dirty="0" err="1">
                <a:solidFill>
                  <a:srgbClr val="000000"/>
                </a:solidFill>
                <a:effectLst/>
                <a:latin typeface="IBM Plex Serif" panose="02060503050406000203" pitchFamily="18" charset="77"/>
              </a:rPr>
              <a:t>enopática</a:t>
            </a:r>
            <a:r>
              <a:rPr lang="es-ES" b="0" i="0" dirty="0">
                <a:solidFill>
                  <a:srgbClr val="000000"/>
                </a:solidFill>
                <a:effectLst/>
                <a:latin typeface="IBM Plex Serif" panose="02060503050406000203" pitchFamily="18" charset="77"/>
              </a:rPr>
              <a:t>. </a:t>
            </a:r>
            <a:r>
              <a:rPr lang="es-ES" b="1" i="0" dirty="0">
                <a:solidFill>
                  <a:srgbClr val="000000"/>
                </a:solidFill>
                <a:effectLst/>
                <a:latin typeface="IBM Plex Serif" panose="02060503050406000203" pitchFamily="18" charset="77"/>
              </a:rPr>
              <a:t>La obra hermosa es el resultado de esa Galicia que duda pero siempre afirma que en el vino está la razón de ser de las cosas</a:t>
            </a:r>
            <a:r>
              <a:rPr lang="es-ES" b="0" i="0" dirty="0">
                <a:solidFill>
                  <a:srgbClr val="000000"/>
                </a:solidFill>
                <a:effectLst/>
                <a:latin typeface="IBM Plex Serif" panose="02060503050406000203" pitchFamily="18" charset="77"/>
              </a:rPr>
              <a:t>. Además el ajedrez galaico del vino está de moda.</a:t>
            </a:r>
          </a:p>
        </p:txBody>
      </p:sp>
      <p:sp>
        <p:nvSpPr>
          <p:cNvPr id="14" name="CuadroTexto 13">
            <a:extLst>
              <a:ext uri="{FF2B5EF4-FFF2-40B4-BE49-F238E27FC236}">
                <a16:creationId xmlns:a16="http://schemas.microsoft.com/office/drawing/2014/main" id="{48E66806-518A-A378-770D-7B94FD7031E1}"/>
              </a:ext>
            </a:extLst>
          </p:cNvPr>
          <p:cNvSpPr txBox="1"/>
          <p:nvPr/>
        </p:nvSpPr>
        <p:spPr>
          <a:xfrm>
            <a:off x="160421" y="4711551"/>
            <a:ext cx="11694696" cy="2031325"/>
          </a:xfrm>
          <a:prstGeom prst="rect">
            <a:avLst/>
          </a:prstGeom>
          <a:noFill/>
        </p:spPr>
        <p:txBody>
          <a:bodyPr wrap="square">
            <a:spAutoFit/>
          </a:bodyPr>
          <a:lstStyle/>
          <a:p>
            <a:r>
              <a:rPr lang="es-ES" b="0" i="0" dirty="0">
                <a:solidFill>
                  <a:srgbClr val="000000"/>
                </a:solidFill>
                <a:effectLst/>
                <a:latin typeface="IBM Plex Serif" panose="02060503050406000203" pitchFamily="18" charset="77"/>
              </a:rPr>
              <a:t>Este blanco se consigue mediante la v por separado de varias uvas, desde la</a:t>
            </a:r>
            <a:r>
              <a:rPr lang="es-ES" b="1" i="0" dirty="0">
                <a:solidFill>
                  <a:srgbClr val="000000"/>
                </a:solidFill>
                <a:effectLst/>
                <a:latin typeface="IBM Plex Serif" panose="02060503050406000203" pitchFamily="18" charset="77"/>
              </a:rPr>
              <a:t> </a:t>
            </a:r>
            <a:r>
              <a:rPr lang="es-ES" b="1" i="0" dirty="0" err="1">
                <a:solidFill>
                  <a:srgbClr val="000000"/>
                </a:solidFill>
                <a:effectLst/>
                <a:latin typeface="IBM Plex Serif" panose="02060503050406000203" pitchFamily="18" charset="77"/>
              </a:rPr>
              <a:t>Abariño</a:t>
            </a:r>
            <a:r>
              <a:rPr lang="es-ES" b="1" i="0" dirty="0">
                <a:solidFill>
                  <a:srgbClr val="000000"/>
                </a:solidFill>
                <a:effectLst/>
                <a:latin typeface="IBM Plex Serif" panose="02060503050406000203" pitchFamily="18" charset="77"/>
              </a:rPr>
              <a:t>, </a:t>
            </a:r>
            <a:r>
              <a:rPr lang="es-ES" b="1" i="0" dirty="0" err="1">
                <a:solidFill>
                  <a:srgbClr val="000000"/>
                </a:solidFill>
                <a:effectLst/>
                <a:latin typeface="IBM Plex Serif" panose="02060503050406000203" pitchFamily="18" charset="77"/>
              </a:rPr>
              <a:t>treixadura</a:t>
            </a:r>
            <a:r>
              <a:rPr lang="es-ES" b="1" i="0" dirty="0">
                <a:solidFill>
                  <a:srgbClr val="000000"/>
                </a:solidFill>
                <a:effectLst/>
                <a:latin typeface="IBM Plex Serif" panose="02060503050406000203" pitchFamily="18" charset="77"/>
              </a:rPr>
              <a:t>, </a:t>
            </a:r>
            <a:r>
              <a:rPr lang="es-ES" b="1" i="0" dirty="0" err="1">
                <a:solidFill>
                  <a:srgbClr val="000000"/>
                </a:solidFill>
                <a:effectLst/>
                <a:latin typeface="IBM Plex Serif" panose="02060503050406000203" pitchFamily="18" charset="77"/>
              </a:rPr>
              <a:t>godello</a:t>
            </a:r>
            <a:r>
              <a:rPr lang="es-ES" b="1" i="0" dirty="0">
                <a:solidFill>
                  <a:srgbClr val="000000"/>
                </a:solidFill>
                <a:effectLst/>
                <a:latin typeface="IBM Plex Serif" panose="02060503050406000203" pitchFamily="18" charset="77"/>
              </a:rPr>
              <a:t>, lado o </a:t>
            </a:r>
            <a:r>
              <a:rPr lang="es-ES" b="1" i="0" dirty="0" err="1">
                <a:solidFill>
                  <a:srgbClr val="000000"/>
                </a:solidFill>
                <a:effectLst/>
                <a:latin typeface="IBM Plex Serif" panose="02060503050406000203" pitchFamily="18" charset="77"/>
              </a:rPr>
              <a:t>loureira</a:t>
            </a:r>
            <a:r>
              <a:rPr lang="es-ES" b="0" i="0" dirty="0">
                <a:solidFill>
                  <a:srgbClr val="000000"/>
                </a:solidFill>
                <a:effectLst/>
                <a:latin typeface="IBM Plex Serif" panose="02060503050406000203" pitchFamily="18" charset="77"/>
              </a:rPr>
              <a:t>, y que luego van armándose como un </a:t>
            </a:r>
            <a:r>
              <a:rPr lang="es-ES" b="0" i="0" dirty="0" err="1">
                <a:solidFill>
                  <a:srgbClr val="000000"/>
                </a:solidFill>
                <a:effectLst/>
                <a:latin typeface="IBM Plex Serif" panose="02060503050406000203" pitchFamily="18" charset="77"/>
              </a:rPr>
              <a:t>puzzle</a:t>
            </a:r>
            <a:r>
              <a:rPr lang="es-ES" b="0" i="0" dirty="0">
                <a:solidFill>
                  <a:srgbClr val="000000"/>
                </a:solidFill>
                <a:effectLst/>
                <a:latin typeface="IBM Plex Serif" panose="02060503050406000203" pitchFamily="18" charset="77"/>
              </a:rPr>
              <a:t> de su habilidades aromáticas y del paladar. Su delicado trabajo sobre lías aquí no es tan invasivo, como esa untuosidad que está acosando al blanco contemporáneo. Pues la amabilidad, la ligereza, la estructura invisible son auténticos sellos del pasaporte de un vino tan actual como las promesas en el aire. Bonitas notas cítricas, saga de flores y ese permanente paseo que tiene los rumores marinos de una bodega llena de conocimiento. Todo da nombre a una emoción.</a:t>
            </a:r>
            <a:endParaRPr lang="es-ES" dirty="0"/>
          </a:p>
        </p:txBody>
      </p:sp>
      <p:pic>
        <p:nvPicPr>
          <p:cNvPr id="25604" name="Picture 4" descr="LOGO-LA-RAZON-alta1 - Colegio Profesional de Administradores ...">
            <a:extLst>
              <a:ext uri="{FF2B5EF4-FFF2-40B4-BE49-F238E27FC236}">
                <a16:creationId xmlns:a16="http://schemas.microsoft.com/office/drawing/2014/main" id="{AC811ED0-378B-75F3-0F44-9C0715F4A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672" y="154036"/>
            <a:ext cx="20574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78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187183-226E-521A-749D-E6FC1AFA489F}"/>
              </a:ext>
            </a:extLst>
          </p:cNvPr>
          <p:cNvPicPr>
            <a:picLocks noChangeAspect="1"/>
          </p:cNvPicPr>
          <p:nvPr/>
        </p:nvPicPr>
        <p:blipFill>
          <a:blip r:embed="rId2"/>
          <a:stretch>
            <a:fillRect/>
          </a:stretch>
        </p:blipFill>
        <p:spPr>
          <a:xfrm>
            <a:off x="7858382" y="2854410"/>
            <a:ext cx="4049413" cy="2284284"/>
          </a:xfrm>
          <a:prstGeom prst="rect">
            <a:avLst/>
          </a:prstGeom>
          <a:ln>
            <a:solidFill>
              <a:schemeClr val="tx1"/>
            </a:solidFill>
          </a:ln>
        </p:spPr>
      </p:pic>
      <p:sp>
        <p:nvSpPr>
          <p:cNvPr id="5" name="CuadroTexto 4">
            <a:extLst>
              <a:ext uri="{FF2B5EF4-FFF2-40B4-BE49-F238E27FC236}">
                <a16:creationId xmlns:a16="http://schemas.microsoft.com/office/drawing/2014/main" id="{4DD4FFEF-6070-F495-834A-EC30C97018F7}"/>
              </a:ext>
            </a:extLst>
          </p:cNvPr>
          <p:cNvSpPr txBox="1"/>
          <p:nvPr/>
        </p:nvSpPr>
        <p:spPr>
          <a:xfrm>
            <a:off x="8255342" y="1900862"/>
            <a:ext cx="3397080" cy="369332"/>
          </a:xfrm>
          <a:prstGeom prst="rect">
            <a:avLst/>
          </a:prstGeom>
          <a:noFill/>
        </p:spPr>
        <p:txBody>
          <a:bodyPr wrap="square">
            <a:spAutoFit/>
          </a:bodyPr>
          <a:lstStyle/>
          <a:p>
            <a:pPr algn="l"/>
            <a:r>
              <a:rPr lang="es-ES" b="1" i="0" dirty="0">
                <a:solidFill>
                  <a:srgbClr val="000000"/>
                </a:solidFill>
                <a:effectLst/>
                <a:latin typeface="IBM Plex Serif" panose="02060503050406000203" pitchFamily="18" charset="77"/>
              </a:rPr>
              <a:t>Alegrías blancas gallegas</a:t>
            </a:r>
          </a:p>
        </p:txBody>
      </p:sp>
      <p:sp>
        <p:nvSpPr>
          <p:cNvPr id="7" name="CuadroTexto 6">
            <a:extLst>
              <a:ext uri="{FF2B5EF4-FFF2-40B4-BE49-F238E27FC236}">
                <a16:creationId xmlns:a16="http://schemas.microsoft.com/office/drawing/2014/main" id="{60EB5B89-4D2D-2E3F-1AB5-A34A4FB0FFA2}"/>
              </a:ext>
            </a:extLst>
          </p:cNvPr>
          <p:cNvSpPr txBox="1"/>
          <p:nvPr/>
        </p:nvSpPr>
        <p:spPr>
          <a:xfrm>
            <a:off x="186383" y="74235"/>
            <a:ext cx="7500551" cy="6709529"/>
          </a:xfrm>
          <a:custGeom>
            <a:avLst/>
            <a:gdLst>
              <a:gd name="connsiteX0" fmla="*/ 0 w 7500551"/>
              <a:gd name="connsiteY0" fmla="*/ 0 h 6709529"/>
              <a:gd name="connsiteX1" fmla="*/ 651971 w 7500551"/>
              <a:gd name="connsiteY1" fmla="*/ 0 h 6709529"/>
              <a:gd name="connsiteX2" fmla="*/ 1303942 w 7500551"/>
              <a:gd name="connsiteY2" fmla="*/ 0 h 6709529"/>
              <a:gd name="connsiteX3" fmla="*/ 1655891 w 7500551"/>
              <a:gd name="connsiteY3" fmla="*/ 0 h 6709529"/>
              <a:gd name="connsiteX4" fmla="*/ 2382867 w 7500551"/>
              <a:gd name="connsiteY4" fmla="*/ 0 h 6709529"/>
              <a:gd name="connsiteX5" fmla="*/ 2809822 w 7500551"/>
              <a:gd name="connsiteY5" fmla="*/ 0 h 6709529"/>
              <a:gd name="connsiteX6" fmla="*/ 3461793 w 7500551"/>
              <a:gd name="connsiteY6" fmla="*/ 0 h 6709529"/>
              <a:gd name="connsiteX7" fmla="*/ 4038758 w 7500551"/>
              <a:gd name="connsiteY7" fmla="*/ 0 h 6709529"/>
              <a:gd name="connsiteX8" fmla="*/ 4540718 w 7500551"/>
              <a:gd name="connsiteY8" fmla="*/ 0 h 6709529"/>
              <a:gd name="connsiteX9" fmla="*/ 5192689 w 7500551"/>
              <a:gd name="connsiteY9" fmla="*/ 0 h 6709529"/>
              <a:gd name="connsiteX10" fmla="*/ 5619644 w 7500551"/>
              <a:gd name="connsiteY10" fmla="*/ 0 h 6709529"/>
              <a:gd name="connsiteX11" fmla="*/ 6196609 w 7500551"/>
              <a:gd name="connsiteY11" fmla="*/ 0 h 6709529"/>
              <a:gd name="connsiteX12" fmla="*/ 6773575 w 7500551"/>
              <a:gd name="connsiteY12" fmla="*/ 0 h 6709529"/>
              <a:gd name="connsiteX13" fmla="*/ 7500551 w 7500551"/>
              <a:gd name="connsiteY13" fmla="*/ 0 h 6709529"/>
              <a:gd name="connsiteX14" fmla="*/ 7500551 w 7500551"/>
              <a:gd name="connsiteY14" fmla="*/ 357842 h 6709529"/>
              <a:gd name="connsiteX15" fmla="*/ 7500551 w 7500551"/>
              <a:gd name="connsiteY15" fmla="*/ 782778 h 6709529"/>
              <a:gd name="connsiteX16" fmla="*/ 7500551 w 7500551"/>
              <a:gd name="connsiteY16" fmla="*/ 1476096 h 6709529"/>
              <a:gd name="connsiteX17" fmla="*/ 7500551 w 7500551"/>
              <a:gd name="connsiteY17" fmla="*/ 2102319 h 6709529"/>
              <a:gd name="connsiteX18" fmla="*/ 7500551 w 7500551"/>
              <a:gd name="connsiteY18" fmla="*/ 2661447 h 6709529"/>
              <a:gd name="connsiteX19" fmla="*/ 7500551 w 7500551"/>
              <a:gd name="connsiteY19" fmla="*/ 3287669 h 6709529"/>
              <a:gd name="connsiteX20" fmla="*/ 7500551 w 7500551"/>
              <a:gd name="connsiteY20" fmla="*/ 3980987 h 6709529"/>
              <a:gd name="connsiteX21" fmla="*/ 7500551 w 7500551"/>
              <a:gd name="connsiteY21" fmla="*/ 4338829 h 6709529"/>
              <a:gd name="connsiteX22" fmla="*/ 7500551 w 7500551"/>
              <a:gd name="connsiteY22" fmla="*/ 5032147 h 6709529"/>
              <a:gd name="connsiteX23" fmla="*/ 7500551 w 7500551"/>
              <a:gd name="connsiteY23" fmla="*/ 5389988 h 6709529"/>
              <a:gd name="connsiteX24" fmla="*/ 7500551 w 7500551"/>
              <a:gd name="connsiteY24" fmla="*/ 6083306 h 6709529"/>
              <a:gd name="connsiteX25" fmla="*/ 7500551 w 7500551"/>
              <a:gd name="connsiteY25" fmla="*/ 6709529 h 6709529"/>
              <a:gd name="connsiteX26" fmla="*/ 7148602 w 7500551"/>
              <a:gd name="connsiteY26" fmla="*/ 6709529 h 6709529"/>
              <a:gd name="connsiteX27" fmla="*/ 6646642 w 7500551"/>
              <a:gd name="connsiteY27" fmla="*/ 6709529 h 6709529"/>
              <a:gd name="connsiteX28" fmla="*/ 6069677 w 7500551"/>
              <a:gd name="connsiteY28" fmla="*/ 6709529 h 6709529"/>
              <a:gd name="connsiteX29" fmla="*/ 5417706 w 7500551"/>
              <a:gd name="connsiteY29" fmla="*/ 6709529 h 6709529"/>
              <a:gd name="connsiteX30" fmla="*/ 4840740 w 7500551"/>
              <a:gd name="connsiteY30" fmla="*/ 6709529 h 6709529"/>
              <a:gd name="connsiteX31" fmla="*/ 4188769 w 7500551"/>
              <a:gd name="connsiteY31" fmla="*/ 6709529 h 6709529"/>
              <a:gd name="connsiteX32" fmla="*/ 3461793 w 7500551"/>
              <a:gd name="connsiteY32" fmla="*/ 6709529 h 6709529"/>
              <a:gd name="connsiteX33" fmla="*/ 2734816 w 7500551"/>
              <a:gd name="connsiteY33" fmla="*/ 6709529 h 6709529"/>
              <a:gd name="connsiteX34" fmla="*/ 2307862 w 7500551"/>
              <a:gd name="connsiteY34" fmla="*/ 6709529 h 6709529"/>
              <a:gd name="connsiteX35" fmla="*/ 1880907 w 7500551"/>
              <a:gd name="connsiteY35" fmla="*/ 6709529 h 6709529"/>
              <a:gd name="connsiteX36" fmla="*/ 1378947 w 7500551"/>
              <a:gd name="connsiteY36" fmla="*/ 6709529 h 6709529"/>
              <a:gd name="connsiteX37" fmla="*/ 876988 w 7500551"/>
              <a:gd name="connsiteY37" fmla="*/ 6709529 h 6709529"/>
              <a:gd name="connsiteX38" fmla="*/ 0 w 7500551"/>
              <a:gd name="connsiteY38" fmla="*/ 6709529 h 6709529"/>
              <a:gd name="connsiteX39" fmla="*/ 0 w 7500551"/>
              <a:gd name="connsiteY39" fmla="*/ 6016211 h 6709529"/>
              <a:gd name="connsiteX40" fmla="*/ 0 w 7500551"/>
              <a:gd name="connsiteY40" fmla="*/ 5457084 h 6709529"/>
              <a:gd name="connsiteX41" fmla="*/ 0 w 7500551"/>
              <a:gd name="connsiteY41" fmla="*/ 4965051 h 6709529"/>
              <a:gd name="connsiteX42" fmla="*/ 0 w 7500551"/>
              <a:gd name="connsiteY42" fmla="*/ 4271733 h 6709529"/>
              <a:gd name="connsiteX43" fmla="*/ 0 w 7500551"/>
              <a:gd name="connsiteY43" fmla="*/ 3846797 h 6709529"/>
              <a:gd name="connsiteX44" fmla="*/ 0 w 7500551"/>
              <a:gd name="connsiteY44" fmla="*/ 3220574 h 6709529"/>
              <a:gd name="connsiteX45" fmla="*/ 0 w 7500551"/>
              <a:gd name="connsiteY45" fmla="*/ 2661447 h 6709529"/>
              <a:gd name="connsiteX46" fmla="*/ 0 w 7500551"/>
              <a:gd name="connsiteY46" fmla="*/ 2035224 h 6709529"/>
              <a:gd name="connsiteX47" fmla="*/ 0 w 7500551"/>
              <a:gd name="connsiteY47" fmla="*/ 1610287 h 6709529"/>
              <a:gd name="connsiteX48" fmla="*/ 0 w 7500551"/>
              <a:gd name="connsiteY48" fmla="*/ 984064 h 6709529"/>
              <a:gd name="connsiteX49" fmla="*/ 0 w 7500551"/>
              <a:gd name="connsiteY49" fmla="*/ 559127 h 6709529"/>
              <a:gd name="connsiteX50" fmla="*/ 0 w 7500551"/>
              <a:gd name="connsiteY50" fmla="*/ 0 h 670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500551" h="6709529" extrusionOk="0">
                <a:moveTo>
                  <a:pt x="0" y="0"/>
                </a:moveTo>
                <a:cubicBezTo>
                  <a:pt x="226050" y="-69036"/>
                  <a:pt x="496473" y="59958"/>
                  <a:pt x="651971" y="0"/>
                </a:cubicBezTo>
                <a:cubicBezTo>
                  <a:pt x="807469" y="-59958"/>
                  <a:pt x="1087860" y="18655"/>
                  <a:pt x="1303942" y="0"/>
                </a:cubicBezTo>
                <a:cubicBezTo>
                  <a:pt x="1520024" y="-18655"/>
                  <a:pt x="1517951" y="35556"/>
                  <a:pt x="1655891" y="0"/>
                </a:cubicBezTo>
                <a:cubicBezTo>
                  <a:pt x="1793831" y="-35556"/>
                  <a:pt x="2140241" y="35020"/>
                  <a:pt x="2382867" y="0"/>
                </a:cubicBezTo>
                <a:cubicBezTo>
                  <a:pt x="2625493" y="-35020"/>
                  <a:pt x="2597308" y="38827"/>
                  <a:pt x="2809822" y="0"/>
                </a:cubicBezTo>
                <a:cubicBezTo>
                  <a:pt x="3022337" y="-38827"/>
                  <a:pt x="3226576" y="40495"/>
                  <a:pt x="3461793" y="0"/>
                </a:cubicBezTo>
                <a:cubicBezTo>
                  <a:pt x="3697010" y="-40495"/>
                  <a:pt x="3882640" y="41332"/>
                  <a:pt x="4038758" y="0"/>
                </a:cubicBezTo>
                <a:cubicBezTo>
                  <a:pt x="4194877" y="-41332"/>
                  <a:pt x="4351953" y="6131"/>
                  <a:pt x="4540718" y="0"/>
                </a:cubicBezTo>
                <a:cubicBezTo>
                  <a:pt x="4729483" y="-6131"/>
                  <a:pt x="4997068" y="12799"/>
                  <a:pt x="5192689" y="0"/>
                </a:cubicBezTo>
                <a:cubicBezTo>
                  <a:pt x="5388310" y="-12799"/>
                  <a:pt x="5410777" y="10743"/>
                  <a:pt x="5619644" y="0"/>
                </a:cubicBezTo>
                <a:cubicBezTo>
                  <a:pt x="5828511" y="-10743"/>
                  <a:pt x="6060084" y="36421"/>
                  <a:pt x="6196609" y="0"/>
                </a:cubicBezTo>
                <a:cubicBezTo>
                  <a:pt x="6333135" y="-36421"/>
                  <a:pt x="6655894" y="5167"/>
                  <a:pt x="6773575" y="0"/>
                </a:cubicBezTo>
                <a:cubicBezTo>
                  <a:pt x="6891256" y="-5167"/>
                  <a:pt x="7206642" y="80063"/>
                  <a:pt x="7500551" y="0"/>
                </a:cubicBezTo>
                <a:cubicBezTo>
                  <a:pt x="7534955" y="96460"/>
                  <a:pt x="7476618" y="212167"/>
                  <a:pt x="7500551" y="357842"/>
                </a:cubicBezTo>
                <a:cubicBezTo>
                  <a:pt x="7524484" y="503517"/>
                  <a:pt x="7491429" y="692097"/>
                  <a:pt x="7500551" y="782778"/>
                </a:cubicBezTo>
                <a:cubicBezTo>
                  <a:pt x="7509673" y="873459"/>
                  <a:pt x="7492897" y="1277038"/>
                  <a:pt x="7500551" y="1476096"/>
                </a:cubicBezTo>
                <a:cubicBezTo>
                  <a:pt x="7508205" y="1675154"/>
                  <a:pt x="7433374" y="1917990"/>
                  <a:pt x="7500551" y="2102319"/>
                </a:cubicBezTo>
                <a:cubicBezTo>
                  <a:pt x="7567728" y="2286648"/>
                  <a:pt x="7499015" y="2431943"/>
                  <a:pt x="7500551" y="2661447"/>
                </a:cubicBezTo>
                <a:cubicBezTo>
                  <a:pt x="7502087" y="2890951"/>
                  <a:pt x="7471601" y="3025282"/>
                  <a:pt x="7500551" y="3287669"/>
                </a:cubicBezTo>
                <a:cubicBezTo>
                  <a:pt x="7529501" y="3550056"/>
                  <a:pt x="7474718" y="3749808"/>
                  <a:pt x="7500551" y="3980987"/>
                </a:cubicBezTo>
                <a:cubicBezTo>
                  <a:pt x="7526384" y="4212166"/>
                  <a:pt x="7492052" y="4191289"/>
                  <a:pt x="7500551" y="4338829"/>
                </a:cubicBezTo>
                <a:cubicBezTo>
                  <a:pt x="7509050" y="4486369"/>
                  <a:pt x="7419658" y="4814702"/>
                  <a:pt x="7500551" y="5032147"/>
                </a:cubicBezTo>
                <a:cubicBezTo>
                  <a:pt x="7581444" y="5249592"/>
                  <a:pt x="7459168" y="5225612"/>
                  <a:pt x="7500551" y="5389988"/>
                </a:cubicBezTo>
                <a:cubicBezTo>
                  <a:pt x="7541934" y="5554364"/>
                  <a:pt x="7453650" y="5754890"/>
                  <a:pt x="7500551" y="6083306"/>
                </a:cubicBezTo>
                <a:cubicBezTo>
                  <a:pt x="7547452" y="6411722"/>
                  <a:pt x="7484581" y="6438109"/>
                  <a:pt x="7500551" y="6709529"/>
                </a:cubicBezTo>
                <a:cubicBezTo>
                  <a:pt x="7411575" y="6714235"/>
                  <a:pt x="7317113" y="6681132"/>
                  <a:pt x="7148602" y="6709529"/>
                </a:cubicBezTo>
                <a:cubicBezTo>
                  <a:pt x="6980091" y="6737926"/>
                  <a:pt x="6814883" y="6692987"/>
                  <a:pt x="6646642" y="6709529"/>
                </a:cubicBezTo>
                <a:cubicBezTo>
                  <a:pt x="6478401" y="6726071"/>
                  <a:pt x="6287129" y="6706691"/>
                  <a:pt x="6069677" y="6709529"/>
                </a:cubicBezTo>
                <a:cubicBezTo>
                  <a:pt x="5852225" y="6712367"/>
                  <a:pt x="5625022" y="6654948"/>
                  <a:pt x="5417706" y="6709529"/>
                </a:cubicBezTo>
                <a:cubicBezTo>
                  <a:pt x="5210390" y="6764110"/>
                  <a:pt x="4980541" y="6694918"/>
                  <a:pt x="4840740" y="6709529"/>
                </a:cubicBezTo>
                <a:cubicBezTo>
                  <a:pt x="4700939" y="6724140"/>
                  <a:pt x="4431557" y="6670763"/>
                  <a:pt x="4188769" y="6709529"/>
                </a:cubicBezTo>
                <a:cubicBezTo>
                  <a:pt x="3945981" y="6748295"/>
                  <a:pt x="3824486" y="6707413"/>
                  <a:pt x="3461793" y="6709529"/>
                </a:cubicBezTo>
                <a:cubicBezTo>
                  <a:pt x="3099100" y="6711645"/>
                  <a:pt x="2955857" y="6624807"/>
                  <a:pt x="2734816" y="6709529"/>
                </a:cubicBezTo>
                <a:cubicBezTo>
                  <a:pt x="2513775" y="6794251"/>
                  <a:pt x="2406409" y="6703967"/>
                  <a:pt x="2307862" y="6709529"/>
                </a:cubicBezTo>
                <a:cubicBezTo>
                  <a:pt x="2209315" y="6715091"/>
                  <a:pt x="1988050" y="6659441"/>
                  <a:pt x="1880907" y="6709529"/>
                </a:cubicBezTo>
                <a:cubicBezTo>
                  <a:pt x="1773764" y="6759617"/>
                  <a:pt x="1616453" y="6668392"/>
                  <a:pt x="1378947" y="6709529"/>
                </a:cubicBezTo>
                <a:cubicBezTo>
                  <a:pt x="1141441" y="6750666"/>
                  <a:pt x="1034434" y="6668000"/>
                  <a:pt x="876988" y="6709529"/>
                </a:cubicBezTo>
                <a:cubicBezTo>
                  <a:pt x="719542" y="6751058"/>
                  <a:pt x="209887" y="6628191"/>
                  <a:pt x="0" y="6709529"/>
                </a:cubicBezTo>
                <a:cubicBezTo>
                  <a:pt x="-63235" y="6556715"/>
                  <a:pt x="32349" y="6351355"/>
                  <a:pt x="0" y="6016211"/>
                </a:cubicBezTo>
                <a:cubicBezTo>
                  <a:pt x="-32349" y="5681067"/>
                  <a:pt x="3302" y="5727006"/>
                  <a:pt x="0" y="5457084"/>
                </a:cubicBezTo>
                <a:cubicBezTo>
                  <a:pt x="-3302" y="5187162"/>
                  <a:pt x="57295" y="5068205"/>
                  <a:pt x="0" y="4965051"/>
                </a:cubicBezTo>
                <a:cubicBezTo>
                  <a:pt x="-57295" y="4861897"/>
                  <a:pt x="4661" y="4505102"/>
                  <a:pt x="0" y="4271733"/>
                </a:cubicBezTo>
                <a:cubicBezTo>
                  <a:pt x="-4661" y="4038364"/>
                  <a:pt x="23520" y="3952673"/>
                  <a:pt x="0" y="3846797"/>
                </a:cubicBezTo>
                <a:cubicBezTo>
                  <a:pt x="-23520" y="3740921"/>
                  <a:pt x="67446" y="3457508"/>
                  <a:pt x="0" y="3220574"/>
                </a:cubicBezTo>
                <a:cubicBezTo>
                  <a:pt x="-67446" y="2983640"/>
                  <a:pt x="38164" y="2805672"/>
                  <a:pt x="0" y="2661447"/>
                </a:cubicBezTo>
                <a:cubicBezTo>
                  <a:pt x="-38164" y="2517222"/>
                  <a:pt x="2837" y="2204674"/>
                  <a:pt x="0" y="2035224"/>
                </a:cubicBezTo>
                <a:cubicBezTo>
                  <a:pt x="-2837" y="1865774"/>
                  <a:pt x="8687" y="1787332"/>
                  <a:pt x="0" y="1610287"/>
                </a:cubicBezTo>
                <a:cubicBezTo>
                  <a:pt x="-8687" y="1433242"/>
                  <a:pt x="42860" y="1131104"/>
                  <a:pt x="0" y="984064"/>
                </a:cubicBezTo>
                <a:cubicBezTo>
                  <a:pt x="-42860" y="837024"/>
                  <a:pt x="23154" y="672690"/>
                  <a:pt x="0" y="559127"/>
                </a:cubicBezTo>
                <a:cubicBezTo>
                  <a:pt x="-23154" y="445564"/>
                  <a:pt x="62624" y="122971"/>
                  <a:pt x="0" y="0"/>
                </a:cubicBezTo>
                <a:close/>
              </a:path>
            </a:pathLst>
          </a:custGeom>
          <a:noFill/>
          <a:ln>
            <a:solidFill>
              <a:schemeClr val="tx1"/>
            </a:solidFill>
          </a:ln>
        </p:spPr>
        <p:txBody>
          <a:bodyPr wrap="square">
            <a:spAutoFit/>
          </a:bodyPr>
          <a:lstStyle/>
          <a:p>
            <a:pPr algn="just"/>
            <a:r>
              <a:rPr lang="es-ES" sz="1400" b="0" i="0" dirty="0">
                <a:solidFill>
                  <a:srgbClr val="000000"/>
                </a:solidFill>
                <a:effectLst/>
                <a:latin typeface="IBM Plex Serif" panose="02060503050406000203" pitchFamily="18" charset="77"/>
              </a:rPr>
              <a:t> </a:t>
            </a:r>
            <a:r>
              <a:rPr lang="es-ES" b="1" i="0" dirty="0">
                <a:solidFill>
                  <a:srgbClr val="000000"/>
                </a:solidFill>
                <a:effectLst/>
                <a:latin typeface="IBM Plex Serif" panose="02060503050406000203" pitchFamily="18" charset="77"/>
              </a:rPr>
              <a:t>Bodega: Eduardo </a:t>
            </a:r>
            <a:r>
              <a:rPr lang="es-ES" b="1" i="0" dirty="0" err="1">
                <a:solidFill>
                  <a:srgbClr val="000000"/>
                </a:solidFill>
                <a:effectLst/>
                <a:latin typeface="IBM Plex Serif" panose="02060503050406000203" pitchFamily="18" charset="77"/>
              </a:rPr>
              <a:t>PeñaVino</a:t>
            </a:r>
            <a:r>
              <a:rPr lang="es-ES" b="1" i="0" dirty="0">
                <a:solidFill>
                  <a:srgbClr val="000000"/>
                </a:solidFill>
                <a:effectLst/>
                <a:latin typeface="IBM Plex Serif" panose="02060503050406000203" pitchFamily="18" charset="77"/>
              </a:rPr>
              <a:t>: La Vista 2018D.O.: Ribeiro</a:t>
            </a:r>
            <a:r>
              <a:rPr lang="es-ES" b="0" i="0" dirty="0">
                <a:solidFill>
                  <a:srgbClr val="000000"/>
                </a:solidFill>
                <a:effectLst/>
                <a:latin typeface="IBM Plex Serif" panose="02060503050406000203" pitchFamily="18" charset="77"/>
              </a:rPr>
              <a:t> La Razón</a:t>
            </a:r>
          </a:p>
          <a:p>
            <a:pPr algn="just"/>
            <a:r>
              <a:rPr lang="es-ES" b="1" i="0" u="none" strike="noStrike" cap="all" dirty="0">
                <a:solidFill>
                  <a:srgbClr val="000000"/>
                </a:solidFill>
                <a:effectLst/>
                <a:latin typeface="Public Sans"/>
                <a:hlinkClick r:id="rId3"/>
              </a:rPr>
              <a:t>ANDRÉS SÁNCHEZ MAGRO</a:t>
            </a:r>
            <a:endParaRPr lang="es-ES" b="1" i="0" cap="all" dirty="0">
              <a:solidFill>
                <a:srgbClr val="666666"/>
              </a:solidFill>
              <a:effectLst/>
              <a:latin typeface="Public Sans"/>
            </a:endParaRPr>
          </a:p>
          <a:p>
            <a:pPr algn="just"/>
            <a:r>
              <a:rPr lang="es-ES" b="0" i="0" dirty="0">
                <a:solidFill>
                  <a:srgbClr val="666666"/>
                </a:solidFill>
                <a:effectLst/>
                <a:latin typeface="Public Sans"/>
              </a:rPr>
              <a:t>Creada: 19.09.2021 08:27</a:t>
            </a:r>
          </a:p>
          <a:p>
            <a:pPr algn="just"/>
            <a:r>
              <a:rPr lang="es-ES" b="0" i="0" dirty="0">
                <a:solidFill>
                  <a:srgbClr val="666666"/>
                </a:solidFill>
                <a:effectLst/>
                <a:latin typeface="Public Sans"/>
              </a:rPr>
              <a:t>Última actualización: 19.09.2021 08:27</a:t>
            </a:r>
          </a:p>
          <a:p>
            <a:pPr algn="just">
              <a:buFont typeface="Arial" panose="020B0604020202020204" pitchFamily="34" charset="0"/>
              <a:buChar char="•"/>
            </a:pPr>
            <a:r>
              <a:rPr lang="es-ES" sz="1400" b="0" i="0" dirty="0" err="1">
                <a:solidFill>
                  <a:srgbClr val="FFFFFF"/>
                </a:solidFill>
                <a:effectLst/>
                <a:latin typeface="icomoon"/>
              </a:rPr>
              <a:t>Wha</a:t>
            </a:r>
            <a:endParaRPr lang="es-ES" sz="1400" b="0" i="0" dirty="0">
              <a:solidFill>
                <a:srgbClr val="000000"/>
              </a:solidFill>
              <a:effectLst/>
              <a:latin typeface="IBM Plex Serif" panose="02060503050406000203" pitchFamily="18" charset="77"/>
            </a:endParaRPr>
          </a:p>
          <a:p>
            <a:pPr algn="just"/>
            <a:r>
              <a:rPr lang="es-ES" sz="1500" b="0" i="0" dirty="0">
                <a:solidFill>
                  <a:srgbClr val="000000"/>
                </a:solidFill>
                <a:effectLst/>
                <a:latin typeface="IBM Plex Serif" panose="02060503050406000203" pitchFamily="18" charset="77"/>
              </a:rPr>
              <a:t>Eduardo Peña es uno de los nuestros. Es bodeguero por pasión, convicción y porque decidió que en el territorio tan especial donde tiene el viñedo iba a dejar huella. La Vista es su criatura más feroz. Y confesemos que se trata de un vino de precio elevado pero de exquisiteces culturales inagotables.</a:t>
            </a:r>
          </a:p>
          <a:p>
            <a:pPr algn="just"/>
            <a:r>
              <a:rPr lang="es-ES" sz="1500" b="0" i="0" dirty="0">
                <a:solidFill>
                  <a:srgbClr val="000000"/>
                </a:solidFill>
                <a:effectLst/>
                <a:latin typeface="IBM Plex Serif" panose="02060503050406000203" pitchFamily="18" charset="77"/>
              </a:rPr>
              <a:t>Un vino blanco de esos que nos dejan con poderosa reflexión. El catador se encuentra con el reto de saber que su origen es la zona de Ribeiro, posee una altitud amable, se riega con una climatología a favor de obra, y que luego se deja adormecer a la uva fermentada dulcemente y en frío, más la estadía en roble sobre sus propias lías. Así, se nos garantiza un punto de excelencia. Pero hay algo más. Este es un vino que tiene todas las bondades y que sus propagandistas llaman gastronómico. No nos confundamos, lo glicérico, la fruta de rigor y las notas florales de mucha elegancia nos dan algunas pistas. Siempre existe un vino para enamorar, para redondear algunas secuencias inacabadas que todos llevamos a cuestas.</a:t>
            </a:r>
          </a:p>
          <a:p>
            <a:pPr algn="just"/>
            <a:r>
              <a:rPr lang="es-ES" sz="1500" b="0" i="0" dirty="0">
                <a:solidFill>
                  <a:srgbClr val="000000"/>
                </a:solidFill>
                <a:effectLst/>
                <a:latin typeface="IBM Plex Serif" panose="02060503050406000203" pitchFamily="18" charset="77"/>
              </a:rPr>
              <a:t>Todas las caleidoscópicas armonías que tiene este blanco gallego de interior tienen marcas de promesa. Vino que no necesita muchas elaboraciones ni valoraciones de críticos a la violeta, y solo poder encontrar el momento para esos atardeceres íntimos que llevan su sello. Almíbar a la carta.</a:t>
            </a:r>
          </a:p>
          <a:p>
            <a:pPr algn="just"/>
            <a:r>
              <a:rPr lang="es-ES" sz="1500" b="0" i="0" dirty="0">
                <a:solidFill>
                  <a:srgbClr val="000000"/>
                </a:solidFill>
                <a:effectLst/>
                <a:latin typeface="IBM Plex Serif" panose="02060503050406000203" pitchFamily="18" charset="77"/>
              </a:rPr>
              <a:t>Bodega: Eduardo Peña.</a:t>
            </a:r>
          </a:p>
          <a:p>
            <a:pPr algn="just"/>
            <a:r>
              <a:rPr lang="es-ES" sz="1500" b="0" i="0" dirty="0">
                <a:solidFill>
                  <a:srgbClr val="000000"/>
                </a:solidFill>
                <a:effectLst/>
                <a:latin typeface="IBM Plex Serif" panose="02060503050406000203" pitchFamily="18" charset="77"/>
              </a:rPr>
              <a:t>Vino: La Vista 2018.</a:t>
            </a:r>
          </a:p>
          <a:p>
            <a:pPr algn="just"/>
            <a:r>
              <a:rPr lang="es-ES" sz="1500" b="0" i="0" dirty="0">
                <a:solidFill>
                  <a:srgbClr val="000000"/>
                </a:solidFill>
                <a:effectLst/>
                <a:latin typeface="IBM Plex Serif" panose="02060503050406000203" pitchFamily="18" charset="77"/>
              </a:rPr>
              <a:t>D.O.: Ribeiro.</a:t>
            </a:r>
          </a:p>
          <a:p>
            <a:pPr algn="just"/>
            <a:r>
              <a:rPr lang="es-ES" sz="1500" b="0" i="0" dirty="0" err="1">
                <a:solidFill>
                  <a:srgbClr val="000000"/>
                </a:solidFill>
                <a:effectLst/>
                <a:latin typeface="IBM Plex Serif" panose="02060503050406000203" pitchFamily="18" charset="77"/>
              </a:rPr>
              <a:t>Pvp</a:t>
            </a:r>
            <a:r>
              <a:rPr lang="es-ES" sz="1500" b="0" i="0" dirty="0">
                <a:solidFill>
                  <a:srgbClr val="000000"/>
                </a:solidFill>
                <a:effectLst/>
                <a:latin typeface="IBM Plex Serif" panose="02060503050406000203" pitchFamily="18" charset="77"/>
              </a:rPr>
              <a:t>: 28 euros.</a:t>
            </a:r>
          </a:p>
          <a:p>
            <a:pPr algn="just"/>
            <a:r>
              <a:rPr lang="es-ES" sz="1400" b="1" i="0" dirty="0" err="1">
                <a:solidFill>
                  <a:srgbClr val="000000"/>
                </a:solidFill>
                <a:effectLst/>
                <a:latin typeface="IBM Plex Serif" panose="02060503050406000203" pitchFamily="18" charset="77"/>
              </a:rPr>
              <a:t>www.bodegaseduardopenha.es</a:t>
            </a:r>
            <a:endParaRPr lang="es-ES" sz="1400" b="1" i="0" dirty="0">
              <a:solidFill>
                <a:srgbClr val="000000"/>
              </a:solidFill>
              <a:effectLst/>
              <a:latin typeface="IBM Plex Serif" panose="02060503050406000203" pitchFamily="18" charset="77"/>
            </a:endParaRPr>
          </a:p>
        </p:txBody>
      </p:sp>
    </p:spTree>
    <p:extLst>
      <p:ext uri="{BB962C8B-B14F-4D97-AF65-F5344CB8AC3E}">
        <p14:creationId xmlns:p14="http://schemas.microsoft.com/office/powerpoint/2010/main" val="1456366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FC50C7C-13B1-AB37-3EF1-1047F67D8DE2}"/>
              </a:ext>
            </a:extLst>
          </p:cNvPr>
          <p:cNvPicPr>
            <a:picLocks noChangeAspect="1"/>
          </p:cNvPicPr>
          <p:nvPr/>
        </p:nvPicPr>
        <p:blipFill>
          <a:blip r:embed="rId2"/>
          <a:stretch>
            <a:fillRect/>
          </a:stretch>
        </p:blipFill>
        <p:spPr>
          <a:xfrm>
            <a:off x="622571" y="407773"/>
            <a:ext cx="5683914" cy="6042454"/>
          </a:xfrm>
          <a:prstGeom prst="rect">
            <a:avLst/>
          </a:prstGeom>
          <a:ln>
            <a:solidFill>
              <a:schemeClr val="tx1"/>
            </a:solidFill>
          </a:ln>
        </p:spPr>
      </p:pic>
      <p:pic>
        <p:nvPicPr>
          <p:cNvPr id="3" name="Imagen 2">
            <a:extLst>
              <a:ext uri="{FF2B5EF4-FFF2-40B4-BE49-F238E27FC236}">
                <a16:creationId xmlns:a16="http://schemas.microsoft.com/office/drawing/2014/main" id="{A2D2CC47-8118-B0B0-8647-755FB333D11F}"/>
              </a:ext>
            </a:extLst>
          </p:cNvPr>
          <p:cNvPicPr>
            <a:picLocks noChangeAspect="1"/>
          </p:cNvPicPr>
          <p:nvPr/>
        </p:nvPicPr>
        <p:blipFill>
          <a:blip r:embed="rId3"/>
          <a:stretch>
            <a:fillRect/>
          </a:stretch>
        </p:blipFill>
        <p:spPr>
          <a:xfrm>
            <a:off x="7065195" y="370086"/>
            <a:ext cx="4649010" cy="6080142"/>
          </a:xfrm>
          <a:prstGeom prst="rect">
            <a:avLst/>
          </a:prstGeom>
          <a:ln>
            <a:solidFill>
              <a:schemeClr val="tx1"/>
            </a:solidFill>
          </a:ln>
        </p:spPr>
      </p:pic>
    </p:spTree>
    <p:extLst>
      <p:ext uri="{BB962C8B-B14F-4D97-AF65-F5344CB8AC3E}">
        <p14:creationId xmlns:p14="http://schemas.microsoft.com/office/powerpoint/2010/main" val="217898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AEAAFE-7F22-52B3-9655-7BF15D0AC7EC}"/>
              </a:ext>
            </a:extLst>
          </p:cNvPr>
          <p:cNvPicPr>
            <a:picLocks noChangeAspect="1"/>
          </p:cNvPicPr>
          <p:nvPr/>
        </p:nvPicPr>
        <p:blipFill>
          <a:blip r:embed="rId2"/>
          <a:stretch>
            <a:fillRect/>
          </a:stretch>
        </p:blipFill>
        <p:spPr>
          <a:xfrm>
            <a:off x="1050938" y="111211"/>
            <a:ext cx="4744563" cy="6660292"/>
          </a:xfrm>
          <a:prstGeom prst="rect">
            <a:avLst/>
          </a:prstGeom>
          <a:ln>
            <a:solidFill>
              <a:schemeClr val="tx1"/>
            </a:solidFill>
          </a:ln>
        </p:spPr>
      </p:pic>
      <p:pic>
        <p:nvPicPr>
          <p:cNvPr id="3" name="Imagen 2">
            <a:extLst>
              <a:ext uri="{FF2B5EF4-FFF2-40B4-BE49-F238E27FC236}">
                <a16:creationId xmlns:a16="http://schemas.microsoft.com/office/drawing/2014/main" id="{3FE6D468-01A6-B7AB-7C4B-596F4D00B9C5}"/>
              </a:ext>
            </a:extLst>
          </p:cNvPr>
          <p:cNvPicPr>
            <a:picLocks noChangeAspect="1"/>
          </p:cNvPicPr>
          <p:nvPr/>
        </p:nvPicPr>
        <p:blipFill>
          <a:blip r:embed="rId3"/>
          <a:stretch>
            <a:fillRect/>
          </a:stretch>
        </p:blipFill>
        <p:spPr>
          <a:xfrm rot="20771585">
            <a:off x="6690897" y="1013254"/>
            <a:ext cx="4246513" cy="4831492"/>
          </a:xfrm>
          <a:prstGeom prst="rect">
            <a:avLst/>
          </a:prstGeom>
          <a:ln>
            <a:solidFill>
              <a:schemeClr val="tx1"/>
            </a:solidFill>
          </a:ln>
        </p:spPr>
      </p:pic>
    </p:spTree>
    <p:extLst>
      <p:ext uri="{BB962C8B-B14F-4D97-AF65-F5344CB8AC3E}">
        <p14:creationId xmlns:p14="http://schemas.microsoft.com/office/powerpoint/2010/main" val="1377548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440</TotalTime>
  <Words>4852</Words>
  <Application>Microsoft Office PowerPoint</Application>
  <PresentationFormat>Panorámica</PresentationFormat>
  <Paragraphs>169</Paragraphs>
  <Slides>47</Slides>
  <Notes>4</Notes>
  <HiddenSlides>0</HiddenSlides>
  <MMClips>0</MMClips>
  <ScaleCrop>false</ScaleCrop>
  <HeadingPairs>
    <vt:vector size="6" baseType="variant">
      <vt:variant>
        <vt:lpstr>Fuentes usadas</vt:lpstr>
      </vt:variant>
      <vt:variant>
        <vt:i4>36</vt:i4>
      </vt:variant>
      <vt:variant>
        <vt:lpstr>Tema</vt:lpstr>
      </vt:variant>
      <vt:variant>
        <vt:i4>1</vt:i4>
      </vt:variant>
      <vt:variant>
        <vt:lpstr>Títulos de diapositiva</vt:lpstr>
      </vt:variant>
      <vt:variant>
        <vt:i4>47</vt:i4>
      </vt:variant>
    </vt:vector>
  </HeadingPairs>
  <TitlesOfParts>
    <vt:vector size="84" baseType="lpstr">
      <vt:lpstr>Aleo</vt:lpstr>
      <vt:lpstr>APPLE CHANCERY</vt:lpstr>
      <vt:lpstr>APPLE CHANCERY</vt:lpstr>
      <vt:lpstr>arial</vt:lpstr>
      <vt:lpstr>arial</vt:lpstr>
      <vt:lpstr>Barlow</vt:lpstr>
      <vt:lpstr>Barlow Condensed</vt:lpstr>
      <vt:lpstr>Calibri</vt:lpstr>
      <vt:lpstr>Calibri Light</vt:lpstr>
      <vt:lpstr>Cormorant</vt:lpstr>
      <vt:lpstr>Crimson Pro</vt:lpstr>
      <vt:lpstr>Expresso Text Medium</vt:lpstr>
      <vt:lpstr>futura-pt</vt:lpstr>
      <vt:lpstr>Georgia</vt:lpstr>
      <vt:lpstr>Helvetica Neue</vt:lpstr>
      <vt:lpstr>IBM Plex Serif</vt:lpstr>
      <vt:lpstr>icomoon</vt:lpstr>
      <vt:lpstr>inherit</vt:lpstr>
      <vt:lpstr>Lato</vt:lpstr>
      <vt:lpstr>Lora</vt:lpstr>
      <vt:lpstr>manuale-bold</vt:lpstr>
      <vt:lpstr>manuale-regular</vt:lpstr>
      <vt:lpstr>Merriweather</vt:lpstr>
      <vt:lpstr>Montserrat</vt:lpstr>
      <vt:lpstr>Noto Serif</vt:lpstr>
      <vt:lpstr>Noto Serif Bold</vt:lpstr>
      <vt:lpstr>oxygen</vt:lpstr>
      <vt:lpstr>Playfair Display</vt:lpstr>
      <vt:lpstr>Playfair Display</vt:lpstr>
      <vt:lpstr>Public Sans</vt:lpstr>
      <vt:lpstr>Roboto</vt:lpstr>
      <vt:lpstr>Roboto Bold</vt:lpstr>
      <vt:lpstr>Roboto Regular</vt:lpstr>
      <vt:lpstr>SofiaProB</vt:lpstr>
      <vt:lpstr>Source Serif Pro</vt:lpstr>
      <vt:lpstr>SourceSansR</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Luz Canovas</dc:creator>
  <cp:lastModifiedBy>Anxo</cp:lastModifiedBy>
  <cp:revision>92</cp:revision>
  <dcterms:created xsi:type="dcterms:W3CDTF">2023-02-25T11:27:32Z</dcterms:created>
  <dcterms:modified xsi:type="dcterms:W3CDTF">2024-02-19T18:03:05Z</dcterms:modified>
</cp:coreProperties>
</file>